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76" r:id="rId1"/>
  </p:sldMasterIdLst>
  <p:notesMasterIdLst>
    <p:notesMasterId r:id="rId22"/>
  </p:notesMasterIdLst>
  <p:handoutMasterIdLst>
    <p:handoutMasterId r:id="rId23"/>
  </p:handoutMasterIdLst>
  <p:sldIdLst>
    <p:sldId id="256" r:id="rId2"/>
    <p:sldId id="257" r:id="rId3"/>
    <p:sldId id="258" r:id="rId4"/>
    <p:sldId id="259" r:id="rId5"/>
    <p:sldId id="260" r:id="rId6"/>
    <p:sldId id="261" r:id="rId7"/>
    <p:sldId id="267" r:id="rId8"/>
    <p:sldId id="262" r:id="rId9"/>
    <p:sldId id="268" r:id="rId10"/>
    <p:sldId id="269" r:id="rId11"/>
    <p:sldId id="270" r:id="rId12"/>
    <p:sldId id="264" r:id="rId13"/>
    <p:sldId id="274" r:id="rId14"/>
    <p:sldId id="278" r:id="rId15"/>
    <p:sldId id="277" r:id="rId16"/>
    <p:sldId id="265" r:id="rId17"/>
    <p:sldId id="272" r:id="rId18"/>
    <p:sldId id="266" r:id="rId19"/>
    <p:sldId id="276" r:id="rId20"/>
    <p:sldId id="279" r:id="rId21"/>
  </p:sldIdLst>
  <p:sldSz cx="12192000" cy="6858000"/>
  <p:notesSz cx="6858000" cy="9144000"/>
  <p:embeddedFontLst>
    <p:embeddedFont>
      <p:font typeface="Calibri" panose="020F0502020204030204" pitchFamily="34" charset="0"/>
      <p:regular r:id="rId24"/>
      <p:bold r:id="rId25"/>
      <p:italic r:id="rId26"/>
      <p:boldItalic r:id="rId27"/>
    </p:embeddedFont>
  </p:embeddedFont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3" pos="7680" userDrawn="1">
          <p15:clr>
            <a:srgbClr val="A4A3A4"/>
          </p15:clr>
        </p15:guide>
        <p15:guide id="4" pos="816" userDrawn="1">
          <p15:clr>
            <a:srgbClr val="A4A3A4"/>
          </p15:clr>
        </p15:guide>
        <p15:guide id="5" pos="6864" userDrawn="1">
          <p15:clr>
            <a:srgbClr val="A4A3A4"/>
          </p15:clr>
        </p15:guide>
        <p15:guide id="6" orient="horz" pos="1117" userDrawn="1">
          <p15:clr>
            <a:srgbClr val="A4A3A4"/>
          </p15:clr>
        </p15:guide>
        <p15:guide id="7" orient="horz" pos="404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BD"/>
    <a:srgbClr val="AFD3FF"/>
    <a:srgbClr val="D9D9D9"/>
    <a:srgbClr val="CCCCCC"/>
    <a:srgbClr val="FFFFFF"/>
    <a:srgbClr val="F8F8F8"/>
    <a:srgbClr val="BBBBBB"/>
    <a:srgbClr val="145194"/>
    <a:srgbClr val="C312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8" autoAdjust="0"/>
    <p:restoredTop sz="95701" autoAdjust="0"/>
  </p:normalViewPr>
  <p:slideViewPr>
    <p:cSldViewPr snapToObjects="1">
      <p:cViewPr varScale="1">
        <p:scale>
          <a:sx n="104" d="100"/>
          <a:sy n="104" d="100"/>
        </p:scale>
        <p:origin x="224" y="296"/>
      </p:cViewPr>
      <p:guideLst>
        <p:guide pos="7680"/>
        <p:guide pos="816"/>
        <p:guide pos="6864"/>
        <p:guide orient="horz" pos="1117"/>
        <p:guide orient="horz" pos="4042"/>
      </p:guideLst>
    </p:cSldViewPr>
  </p:slideViewPr>
  <p:outlineViewPr>
    <p:cViewPr>
      <p:scale>
        <a:sx n="33" d="100"/>
        <a:sy n="33" d="100"/>
      </p:scale>
      <p:origin x="0" y="-1344"/>
    </p:cViewPr>
  </p:outlineViewPr>
  <p:notesTextViewPr>
    <p:cViewPr>
      <p:scale>
        <a:sx n="1" d="1"/>
        <a:sy n="1" d="1"/>
      </p:scale>
      <p:origin x="0" y="0"/>
    </p:cViewPr>
  </p:notesTextViewPr>
  <p:sorterViewPr>
    <p:cViewPr varScale="1">
      <p:scale>
        <a:sx n="1" d="1"/>
        <a:sy n="1" d="1"/>
      </p:scale>
      <p:origin x="0" y="0"/>
    </p:cViewPr>
  </p:sorterViewPr>
  <p:notesViewPr>
    <p:cSldViewPr snapToObjects="1">
      <p:cViewPr varScale="1">
        <p:scale>
          <a:sx n="99" d="100"/>
          <a:sy n="99" d="100"/>
        </p:scale>
        <p:origin x="42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20DB9D-8536-654A-936B-4C4EC42333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97AF7E-1FE2-F140-8E54-7F13048705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30B166-B96F-EE47-9501-37B4AB134360}" type="datetimeFigureOut">
              <a:rPr lang="en-US" smtClean="0"/>
              <a:t>10/7/20</a:t>
            </a:fld>
            <a:endParaRPr lang="en-US"/>
          </a:p>
        </p:txBody>
      </p:sp>
      <p:sp>
        <p:nvSpPr>
          <p:cNvPr id="4" name="Footer Placeholder 3">
            <a:extLst>
              <a:ext uri="{FF2B5EF4-FFF2-40B4-BE49-F238E27FC236}">
                <a16:creationId xmlns:a16="http://schemas.microsoft.com/office/drawing/2014/main" id="{D511E391-0CC3-984B-BADC-3F172DAE73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ADF6583-E180-2747-A1B1-5A1532667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1BB0FC-F5C7-4E4E-B46D-C2684C3E34D2}" type="slidenum">
              <a:rPr lang="en-US" smtClean="0"/>
              <a:t>‹#›</a:t>
            </a:fld>
            <a:endParaRPr lang="en-US"/>
          </a:p>
        </p:txBody>
      </p:sp>
    </p:spTree>
    <p:extLst>
      <p:ext uri="{BB962C8B-B14F-4D97-AF65-F5344CB8AC3E}">
        <p14:creationId xmlns:p14="http://schemas.microsoft.com/office/powerpoint/2010/main" val="874488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10/7/20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9349" y="2680320"/>
            <a:ext cx="10428651" cy="1557127"/>
          </a:xfrm>
        </p:spPr>
        <p:txBody>
          <a:bodyPr anchor="ctr"/>
          <a:lstStyle>
            <a:lvl1pPr algn="l">
              <a:defRPr sz="6000">
                <a:latin typeface="Arial" panose="020B0604020202020204" pitchFamily="34" charset="0"/>
                <a:ea typeface="Arial" panose="020B0604020202020204" pitchFamily="34" charset="0"/>
                <a:cs typeface="Arial" panose="020B0604020202020204" pitchFamily="34" charset="0"/>
              </a:defRPr>
            </a:lvl1pPr>
          </a:lstStyle>
          <a:p>
            <a:r>
              <a:rPr lang="en-US" dirty="0"/>
              <a:t>Presentation Title</a:t>
            </a:r>
          </a:p>
        </p:txBody>
      </p:sp>
      <p:sp>
        <p:nvSpPr>
          <p:cNvPr id="3" name="Subtitle 2"/>
          <p:cNvSpPr>
            <a:spLocks noGrp="1"/>
          </p:cNvSpPr>
          <p:nvPr>
            <p:ph type="subTitle" idx="1" hasCustomPrompt="1"/>
          </p:nvPr>
        </p:nvSpPr>
        <p:spPr>
          <a:xfrm>
            <a:off x="239349" y="4329522"/>
            <a:ext cx="10428651" cy="1655762"/>
          </a:xfrm>
        </p:spPr>
        <p:txBody>
          <a:bodyPr/>
          <a:lstStyle>
            <a:lvl1pPr marL="0" indent="0" algn="l">
              <a:buNone/>
              <a:defRPr sz="2400">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33644814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1800" y="12192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6" name="Content Placeholder 2">
            <a:extLst>
              <a:ext uri="{FF2B5EF4-FFF2-40B4-BE49-F238E27FC236}">
                <a16:creationId xmlns:a16="http://schemas.microsoft.com/office/drawing/2014/main" id="{06B85341-0E74-D94D-B33E-539CA459CC62}"/>
              </a:ext>
            </a:extLst>
          </p:cNvPr>
          <p:cNvSpPr>
            <a:spLocks noGrp="1"/>
          </p:cNvSpPr>
          <p:nvPr>
            <p:ph idx="11"/>
          </p:nvPr>
        </p:nvSpPr>
        <p:spPr>
          <a:xfrm>
            <a:off x="6240016" y="12192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7" name="Content Placeholder 2">
            <a:extLst>
              <a:ext uri="{FF2B5EF4-FFF2-40B4-BE49-F238E27FC236}">
                <a16:creationId xmlns:a16="http://schemas.microsoft.com/office/drawing/2014/main" id="{AF3139EB-C59A-B04F-A127-B05FF85DB587}"/>
              </a:ext>
            </a:extLst>
          </p:cNvPr>
          <p:cNvSpPr>
            <a:spLocks noGrp="1"/>
          </p:cNvSpPr>
          <p:nvPr>
            <p:ph idx="12"/>
          </p:nvPr>
        </p:nvSpPr>
        <p:spPr>
          <a:xfrm>
            <a:off x="431800" y="38756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8" name="Content Placeholder 2">
            <a:extLst>
              <a:ext uri="{FF2B5EF4-FFF2-40B4-BE49-F238E27FC236}">
                <a16:creationId xmlns:a16="http://schemas.microsoft.com/office/drawing/2014/main" id="{E1F8E699-5C58-DF40-ACCB-499480EBE831}"/>
              </a:ext>
            </a:extLst>
          </p:cNvPr>
          <p:cNvSpPr>
            <a:spLocks noGrp="1"/>
          </p:cNvSpPr>
          <p:nvPr>
            <p:ph idx="13"/>
          </p:nvPr>
        </p:nvSpPr>
        <p:spPr>
          <a:xfrm>
            <a:off x="6240016" y="3875604"/>
            <a:ext cx="5520184" cy="246182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Tree>
    <p:extLst>
      <p:ext uri="{BB962C8B-B14F-4D97-AF65-F5344CB8AC3E}">
        <p14:creationId xmlns:p14="http://schemas.microsoft.com/office/powerpoint/2010/main" val="231124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2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7CDC-8721-3441-81D3-21F4909EB730}"/>
              </a:ext>
            </a:extLst>
          </p:cNvPr>
          <p:cNvSpPr>
            <a:spLocks noGrp="1"/>
          </p:cNvSpPr>
          <p:nvPr>
            <p:ph type="title" hasCustomPrompt="1"/>
          </p:nvPr>
        </p:nvSpPr>
        <p:spPr>
          <a:xfrm>
            <a:off x="431800" y="279966"/>
            <a:ext cx="11328829" cy="6245378"/>
          </a:xfrm>
        </p:spPr>
        <p:txBody>
          <a:bodyPr/>
          <a:lstStyle>
            <a:lvl1pPr>
              <a:defRPr sz="6000">
                <a:solidFill>
                  <a:schemeClr val="bg1"/>
                </a:solidFill>
              </a:defRPr>
            </a:lvl1pPr>
          </a:lstStyle>
          <a:p>
            <a:r>
              <a:rPr lang="en-US" dirty="0"/>
              <a:t>Agenda</a:t>
            </a:r>
          </a:p>
        </p:txBody>
      </p:sp>
    </p:spTree>
    <p:extLst>
      <p:ext uri="{BB962C8B-B14F-4D97-AF65-F5344CB8AC3E}">
        <p14:creationId xmlns:p14="http://schemas.microsoft.com/office/powerpoint/2010/main" val="3402974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79967"/>
            <a:ext cx="11328829"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6" name="Chart Placeholder 5"/>
          <p:cNvSpPr>
            <a:spLocks noGrp="1"/>
          </p:cNvSpPr>
          <p:nvPr>
            <p:ph type="chart" sz="quarter" idx="11" hasCustomPrompt="1"/>
          </p:nvPr>
        </p:nvSpPr>
        <p:spPr>
          <a:xfrm>
            <a:off x="2133600" y="2147664"/>
            <a:ext cx="7924800" cy="3657600"/>
          </a:xfrm>
        </p:spPr>
        <p:txBody>
          <a:bodyPr/>
          <a:lstStyle>
            <a:lvl1pPr marL="0" indent="0">
              <a:buNone/>
              <a:defRPr/>
            </a:lvl1pPr>
          </a:lstStyle>
          <a:p>
            <a:r>
              <a:rPr lang="en-US" dirty="0"/>
              <a:t>Chart</a:t>
            </a:r>
          </a:p>
        </p:txBody>
      </p:sp>
      <p:sp>
        <p:nvSpPr>
          <p:cNvPr id="10" name="Text Placeholder 9"/>
          <p:cNvSpPr>
            <a:spLocks noGrp="1"/>
          </p:cNvSpPr>
          <p:nvPr>
            <p:ph type="body" sz="quarter" idx="12" hasCustomPrompt="1"/>
          </p:nvPr>
        </p:nvSpPr>
        <p:spPr>
          <a:xfrm>
            <a:off x="431800" y="1226570"/>
            <a:ext cx="7008349" cy="294218"/>
          </a:xfrm>
        </p:spPr>
        <p:txBody>
          <a:bodyPr/>
          <a:lstStyle>
            <a:lvl1pPr>
              <a:defRPr baseline="0"/>
            </a:lvl1pPr>
          </a:lstStyle>
          <a:p>
            <a:pPr lvl="0"/>
            <a:r>
              <a:rPr lang="en-US" dirty="0"/>
              <a:t>Click to edit the title and description of chart</a:t>
            </a:r>
          </a:p>
        </p:txBody>
      </p:sp>
      <p:sp>
        <p:nvSpPr>
          <p:cNvPr id="13" name="Text Placeholder 9"/>
          <p:cNvSpPr>
            <a:spLocks noGrp="1"/>
          </p:cNvSpPr>
          <p:nvPr>
            <p:ph type="body" sz="quarter" idx="13" hasCustomPrompt="1"/>
          </p:nvPr>
        </p:nvSpPr>
        <p:spPr>
          <a:xfrm>
            <a:off x="431800" y="1540008"/>
            <a:ext cx="7008349" cy="294218"/>
          </a:xfrm>
        </p:spPr>
        <p:txBody>
          <a:bodyPr>
            <a:noAutofit/>
          </a:bodyPr>
          <a:lstStyle>
            <a:lvl1pPr>
              <a:defRPr sz="1400" baseline="0"/>
            </a:lvl1pPr>
          </a:lstStyle>
          <a:p>
            <a:pPr lvl="0"/>
            <a:r>
              <a:rPr lang="en-US" dirty="0"/>
              <a:t>n=100,000; Further explanations</a:t>
            </a:r>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r>
              <a:rPr lang="en-US"/>
              <a:t>SOURCE: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4959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ente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79967"/>
            <a:ext cx="11328829"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6" name="Chart Placeholder 5"/>
          <p:cNvSpPr>
            <a:spLocks noGrp="1"/>
          </p:cNvSpPr>
          <p:nvPr>
            <p:ph type="chart" sz="quarter" idx="11" hasCustomPrompt="1"/>
          </p:nvPr>
        </p:nvSpPr>
        <p:spPr>
          <a:xfrm>
            <a:off x="1369230" y="1340768"/>
            <a:ext cx="9453541" cy="4752528"/>
          </a:xfrm>
        </p:spPr>
        <p:txBody>
          <a:bodyPr/>
          <a:lstStyle>
            <a:lvl1pPr marL="0" indent="0">
              <a:buNone/>
              <a:defRPr/>
            </a:lvl1pPr>
          </a:lstStyle>
          <a:p>
            <a:r>
              <a:rPr lang="en-US" dirty="0"/>
              <a:t>Chart</a:t>
            </a:r>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359004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keaway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279967"/>
            <a:ext cx="11328829" cy="817561"/>
          </a:xfrm>
        </p:spPr>
        <p:txBody>
          <a:bodyPr>
            <a:normAutofit/>
          </a:bodyPr>
          <a:lstStyle>
            <a:lvl1pPr>
              <a:defRPr sz="2800"/>
            </a:lvl1pPr>
          </a:lstStyle>
          <a:p>
            <a:r>
              <a:rPr lang="en-US" dirty="0"/>
              <a:t>Click to edit the main takeaway</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2789136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0D6EFB9-9230-4B7B-84CF-BF17657CE3F9}" type="slidenum">
              <a:rPr lang="en-US" smtClean="0"/>
              <a:t>‹#›</a:t>
            </a:fld>
            <a:endParaRPr lang="en-US"/>
          </a:p>
        </p:txBody>
      </p:sp>
      <p:sp>
        <p:nvSpPr>
          <p:cNvPr id="6" name="Content Placeholder 2"/>
          <p:cNvSpPr>
            <a:spLocks noGrp="1"/>
          </p:cNvSpPr>
          <p:nvPr>
            <p:ph idx="1"/>
          </p:nvPr>
        </p:nvSpPr>
        <p:spPr>
          <a:xfrm>
            <a:off x="431800" y="1649832"/>
            <a:ext cx="11328829" cy="4196935"/>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9" name="Text Placeholder 9"/>
          <p:cNvSpPr>
            <a:spLocks noGrp="1"/>
          </p:cNvSpPr>
          <p:nvPr>
            <p:ph type="body" sz="quarter" idx="12" hasCustomPrompt="1"/>
          </p:nvPr>
        </p:nvSpPr>
        <p:spPr>
          <a:xfrm>
            <a:off x="431800" y="1226570"/>
            <a:ext cx="11328829" cy="294218"/>
          </a:xfrm>
        </p:spPr>
        <p:txBody>
          <a:bodyPr/>
          <a:lstStyle>
            <a:lvl1pPr>
              <a:defRPr baseline="0"/>
            </a:lvl1pPr>
          </a:lstStyle>
          <a:p>
            <a:pPr lvl="0"/>
            <a:r>
              <a:rPr lang="en-US" dirty="0"/>
              <a:t>Click to edit the title and description of chart</a:t>
            </a:r>
          </a:p>
        </p:txBody>
      </p:sp>
      <p:sp>
        <p:nvSpPr>
          <p:cNvPr id="11"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42422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19741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1800" y="1219204"/>
            <a:ext cx="5424173"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6" name="Content Placeholder 2">
            <a:extLst>
              <a:ext uri="{FF2B5EF4-FFF2-40B4-BE49-F238E27FC236}">
                <a16:creationId xmlns:a16="http://schemas.microsoft.com/office/drawing/2014/main" id="{06B85341-0E74-D94D-B33E-539CA459CC62}"/>
              </a:ext>
            </a:extLst>
          </p:cNvPr>
          <p:cNvSpPr>
            <a:spLocks noGrp="1"/>
          </p:cNvSpPr>
          <p:nvPr>
            <p:ph idx="11"/>
          </p:nvPr>
        </p:nvSpPr>
        <p:spPr>
          <a:xfrm>
            <a:off x="6336027" y="1219204"/>
            <a:ext cx="5424173"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Tree>
    <p:extLst>
      <p:ext uri="{BB962C8B-B14F-4D97-AF65-F5344CB8AC3E}">
        <p14:creationId xmlns:p14="http://schemas.microsoft.com/office/powerpoint/2010/main" val="127076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1800" y="1219204"/>
            <a:ext cx="3599971"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C0D6EFB9-9230-4B7B-84CF-BF17657CE3F9}" type="slidenum">
              <a:rPr lang="en-US" smtClean="0"/>
              <a:t>‹#›</a:t>
            </a:fld>
            <a:endParaRPr lang="en-US"/>
          </a:p>
        </p:txBody>
      </p:sp>
      <p:sp>
        <p:nvSpPr>
          <p:cNvPr id="5"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
        <p:nvSpPr>
          <p:cNvPr id="7" name="Content Placeholder 2">
            <a:extLst>
              <a:ext uri="{FF2B5EF4-FFF2-40B4-BE49-F238E27FC236}">
                <a16:creationId xmlns:a16="http://schemas.microsoft.com/office/drawing/2014/main" id="{2C685A54-B33E-9242-83DB-941F6A0A1117}"/>
              </a:ext>
            </a:extLst>
          </p:cNvPr>
          <p:cNvSpPr>
            <a:spLocks noGrp="1"/>
          </p:cNvSpPr>
          <p:nvPr>
            <p:ph idx="11"/>
          </p:nvPr>
        </p:nvSpPr>
        <p:spPr>
          <a:xfrm>
            <a:off x="4296015" y="1219204"/>
            <a:ext cx="3599971"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
        <p:nvSpPr>
          <p:cNvPr id="8" name="Content Placeholder 2">
            <a:extLst>
              <a:ext uri="{FF2B5EF4-FFF2-40B4-BE49-F238E27FC236}">
                <a16:creationId xmlns:a16="http://schemas.microsoft.com/office/drawing/2014/main" id="{B38BE5EC-2A53-374F-B86F-D18AA5EEAB05}"/>
              </a:ext>
            </a:extLst>
          </p:cNvPr>
          <p:cNvSpPr>
            <a:spLocks noGrp="1"/>
          </p:cNvSpPr>
          <p:nvPr>
            <p:ph idx="12"/>
          </p:nvPr>
        </p:nvSpPr>
        <p:spPr>
          <a:xfrm>
            <a:off x="8160229" y="1219204"/>
            <a:ext cx="3599971" cy="4627563"/>
          </a:xfrm>
        </p:spPr>
        <p:txBody>
          <a:bodyPr>
            <a:normAutofit/>
          </a:bodyPr>
          <a:lstStyle>
            <a:lvl1pPr>
              <a:spcBef>
                <a:spcPts val="1200"/>
              </a:spcBef>
              <a:buClr>
                <a:schemeClr val="tx1">
                  <a:lumMod val="50000"/>
                </a:schemeClr>
              </a:buClr>
              <a:defRPr sz="1600">
                <a:latin typeface="+mj-lt"/>
              </a:defRPr>
            </a:lvl1pPr>
            <a:lvl2pPr>
              <a:spcBef>
                <a:spcPts val="1200"/>
              </a:spcBef>
              <a:buClr>
                <a:schemeClr val="tx1">
                  <a:lumMod val="50000"/>
                </a:schemeClr>
              </a:buClr>
              <a:defRPr sz="1600"/>
            </a:lvl2pPr>
            <a:lvl3pPr>
              <a:spcBef>
                <a:spcPts val="1200"/>
              </a:spcBef>
              <a:buClr>
                <a:schemeClr val="tx1">
                  <a:lumMod val="50000"/>
                </a:schemeClr>
              </a:buClr>
              <a:defRPr sz="1600"/>
            </a:lvl3pPr>
            <a:lvl4pPr>
              <a:spcBef>
                <a:spcPts val="1200"/>
              </a:spcBef>
              <a:buClr>
                <a:schemeClr val="tx1">
                  <a:lumMod val="50000"/>
                </a:schemeClr>
              </a:buClr>
              <a:defRPr sz="1600"/>
            </a:lvl4pPr>
            <a:lvl5pPr>
              <a:spcBef>
                <a:spcPts val="1200"/>
              </a:spcBef>
              <a:buClr>
                <a:schemeClr val="tx1">
                  <a:lumMod val="50000"/>
                </a:schemeClr>
              </a:buClr>
              <a:defRPr sz="1600"/>
            </a:lvl5pPr>
          </a:lstStyle>
          <a:p>
            <a:pPr lvl="0"/>
            <a:r>
              <a:rPr lang="en-US"/>
              <a:t>Click to edit Master text styles</a:t>
            </a:r>
          </a:p>
        </p:txBody>
      </p:sp>
    </p:spTree>
    <p:extLst>
      <p:ext uri="{BB962C8B-B14F-4D97-AF65-F5344CB8AC3E}">
        <p14:creationId xmlns:p14="http://schemas.microsoft.com/office/powerpoint/2010/main" val="69808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279967"/>
            <a:ext cx="11328829" cy="817561"/>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31800" y="1219204"/>
            <a:ext cx="11328829" cy="4627563"/>
          </a:xfrm>
          <a:prstGeom prst="rect">
            <a:avLst/>
          </a:prstGeom>
        </p:spPr>
        <p:txBody>
          <a:bodyPr vert="horz" lIns="0" tIns="0" rIns="0" bIns="0" rtlCol="0">
            <a:noAutofit/>
          </a:bodyPr>
          <a:lstStyle/>
          <a:p>
            <a:pPr lvl="0"/>
            <a:endParaRPr lang="en-US" dirty="0"/>
          </a:p>
        </p:txBody>
      </p:sp>
      <p:sp>
        <p:nvSpPr>
          <p:cNvPr id="5" name="Slide Number Placeholder 4"/>
          <p:cNvSpPr>
            <a:spLocks noGrp="1"/>
          </p:cNvSpPr>
          <p:nvPr>
            <p:ph type="sldNum" sz="quarter" idx="4"/>
          </p:nvPr>
        </p:nvSpPr>
        <p:spPr>
          <a:xfrm>
            <a:off x="9017000" y="635000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C0D6EFB9-9230-4B7B-84CF-BF17657CE3F9}" type="slidenum">
              <a:rPr lang="en-US" smtClean="0"/>
              <a:pPr/>
              <a:t>‹#›</a:t>
            </a:fld>
            <a:endParaRPr lang="en-US"/>
          </a:p>
        </p:txBody>
      </p:sp>
      <p:sp>
        <p:nvSpPr>
          <p:cNvPr id="4" name="Footer Placeholder 3"/>
          <p:cNvSpPr>
            <a:spLocks noGrp="1"/>
          </p:cNvSpPr>
          <p:nvPr>
            <p:ph type="ftr" sz="quarter" idx="3"/>
          </p:nvPr>
        </p:nvSpPr>
        <p:spPr>
          <a:xfrm>
            <a:off x="431800" y="6356351"/>
            <a:ext cx="8448509"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SOURCE:</a:t>
            </a:r>
          </a:p>
        </p:txBody>
      </p:sp>
    </p:spTree>
    <p:extLst>
      <p:ext uri="{BB962C8B-B14F-4D97-AF65-F5344CB8AC3E}">
        <p14:creationId xmlns:p14="http://schemas.microsoft.com/office/powerpoint/2010/main" val="96565727"/>
      </p:ext>
    </p:extLst>
  </p:cSld>
  <p:clrMap bg1="lt1" tx1="dk1" bg2="lt2" tx2="dk2" accent1="accent1" accent2="accent2" accent3="accent3" accent4="accent4" accent5="accent5" accent6="accent6" hlink="hlink" folHlink="folHlink"/>
  <p:sldLayoutIdLst>
    <p:sldLayoutId id="2147484037" r:id="rId1"/>
    <p:sldLayoutId id="2147484051" r:id="rId2"/>
    <p:sldLayoutId id="2147484035" r:id="rId3"/>
    <p:sldLayoutId id="2147484055" r:id="rId4"/>
    <p:sldLayoutId id="2147484056" r:id="rId5"/>
    <p:sldLayoutId id="2147484038" r:id="rId6"/>
    <p:sldLayoutId id="2147483978" r:id="rId7"/>
    <p:sldLayoutId id="2147484052" r:id="rId8"/>
    <p:sldLayoutId id="2147484053" r:id="rId9"/>
    <p:sldLayoutId id="2147484054" r:id="rId10"/>
    <p:sldLayoutId id="2147484057" r:id="rId11"/>
  </p:sldLayoutIdLst>
  <p:hf hdr="0" dt="0"/>
  <p:txStyles>
    <p:titleStyle>
      <a:lvl1pPr algn="l" defTabSz="1219170" rtl="0" eaLnBrk="1" latinLnBrk="0" hangingPunct="1">
        <a:lnSpc>
          <a:spcPct val="86000"/>
        </a:lnSpc>
        <a:spcBef>
          <a:spcPct val="0"/>
        </a:spcBef>
        <a:buNone/>
        <a:defRPr sz="2800" kern="800" spc="-53">
          <a:solidFill>
            <a:schemeClr val="tx1"/>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spcBef>
          <a:spcPct val="20000"/>
        </a:spcBef>
        <a:buClr>
          <a:schemeClr val="tx1">
            <a:lumMod val="50000"/>
          </a:schemeClr>
        </a:buClr>
        <a:buFont typeface="Arial" panose="020B0604020202020204" pitchFamily="34" charset="0"/>
        <a:buNone/>
        <a:defRPr sz="2000" kern="800" spc="-13">
          <a:solidFill>
            <a:schemeClr val="tx1"/>
          </a:solidFill>
          <a:latin typeface="Arial" panose="020B0604020202020204" pitchFamily="34" charset="0"/>
          <a:ea typeface="+mn-ea"/>
          <a:cs typeface="Arial" panose="020B0604020202020204" pitchFamily="34" charset="0"/>
        </a:defRPr>
      </a:lvl1pPr>
      <a:lvl2pPr marL="459306" indent="-230712"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tx1">
            <a:lumMod val="50000"/>
          </a:schemeClr>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5.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C9D8-D1B9-E840-BFF2-D81902B9AD56}"/>
              </a:ext>
            </a:extLst>
          </p:cNvPr>
          <p:cNvSpPr>
            <a:spLocks noGrp="1"/>
          </p:cNvSpPr>
          <p:nvPr>
            <p:ph type="ctrTitle"/>
          </p:nvPr>
        </p:nvSpPr>
        <p:spPr/>
        <p:txBody>
          <a:bodyPr/>
          <a:lstStyle/>
          <a:p>
            <a:r>
              <a:rPr lang="en-US" dirty="0"/>
              <a:t>Stat 495r – Presenting Data</a:t>
            </a:r>
          </a:p>
        </p:txBody>
      </p:sp>
      <p:sp>
        <p:nvSpPr>
          <p:cNvPr id="3" name="Subtitle 2">
            <a:extLst>
              <a:ext uri="{FF2B5EF4-FFF2-40B4-BE49-F238E27FC236}">
                <a16:creationId xmlns:a16="http://schemas.microsoft.com/office/drawing/2014/main" id="{4B97FC37-5FEE-504F-97FC-6EFC1FBB15BD}"/>
              </a:ext>
            </a:extLst>
          </p:cNvPr>
          <p:cNvSpPr>
            <a:spLocks noGrp="1"/>
          </p:cNvSpPr>
          <p:nvPr>
            <p:ph type="subTitle" idx="1"/>
          </p:nvPr>
        </p:nvSpPr>
        <p:spPr/>
        <p:txBody>
          <a:bodyPr/>
          <a:lstStyle/>
          <a:p>
            <a:r>
              <a:rPr lang="en-US" dirty="0"/>
              <a:t>Week 6 - </a:t>
            </a:r>
            <a:r>
              <a:rPr lang="en-US" dirty="0" err="1"/>
              <a:t>ggplot</a:t>
            </a:r>
            <a:endParaRPr lang="en-US" dirty="0"/>
          </a:p>
        </p:txBody>
      </p:sp>
    </p:spTree>
    <p:extLst>
      <p:ext uri="{BB962C8B-B14F-4D97-AF65-F5344CB8AC3E}">
        <p14:creationId xmlns:p14="http://schemas.microsoft.com/office/powerpoint/2010/main" val="91595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66B1C-F255-3E4E-A9F7-CC8BCC7F0001}"/>
              </a:ext>
            </a:extLst>
          </p:cNvPr>
          <p:cNvSpPr>
            <a:spLocks noGrp="1"/>
          </p:cNvSpPr>
          <p:nvPr>
            <p:ph type="title"/>
          </p:nvPr>
        </p:nvSpPr>
        <p:spPr/>
        <p:txBody>
          <a:bodyPr/>
          <a:lstStyle/>
          <a:p>
            <a:r>
              <a:rPr lang="en-US" dirty="0"/>
              <a:t>R is statistical programming language used often by data scientists for analysis, modeling and visualization</a:t>
            </a:r>
          </a:p>
        </p:txBody>
      </p:sp>
      <p:sp>
        <p:nvSpPr>
          <p:cNvPr id="3" name="Slide Number Placeholder 2">
            <a:extLst>
              <a:ext uri="{FF2B5EF4-FFF2-40B4-BE49-F238E27FC236}">
                <a16:creationId xmlns:a16="http://schemas.microsoft.com/office/drawing/2014/main" id="{A084DAC0-FCD0-1A4B-81AB-B1E4C6E7135D}"/>
              </a:ext>
            </a:extLst>
          </p:cNvPr>
          <p:cNvSpPr>
            <a:spLocks noGrp="1"/>
          </p:cNvSpPr>
          <p:nvPr>
            <p:ph type="sldNum" sz="quarter" idx="10"/>
          </p:nvPr>
        </p:nvSpPr>
        <p:spPr/>
        <p:txBody>
          <a:bodyPr/>
          <a:lstStyle/>
          <a:p>
            <a:fld id="{C0D6EFB9-9230-4B7B-84CF-BF17657CE3F9}" type="slidenum">
              <a:rPr lang="en-US" smtClean="0"/>
              <a:t>10</a:t>
            </a:fld>
            <a:endParaRPr lang="en-US"/>
          </a:p>
        </p:txBody>
      </p:sp>
      <p:pic>
        <p:nvPicPr>
          <p:cNvPr id="6" name="Graphic 5">
            <a:extLst>
              <a:ext uri="{FF2B5EF4-FFF2-40B4-BE49-F238E27FC236}">
                <a16:creationId xmlns:a16="http://schemas.microsoft.com/office/drawing/2014/main" id="{C2999E31-580F-0D4D-80F6-A0801871FF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9200" y="1447800"/>
            <a:ext cx="3905250" cy="3020635"/>
          </a:xfrm>
          <a:prstGeom prst="rect">
            <a:avLst/>
          </a:prstGeom>
        </p:spPr>
      </p:pic>
      <p:pic>
        <p:nvPicPr>
          <p:cNvPr id="8" name="Picture 7">
            <a:extLst>
              <a:ext uri="{FF2B5EF4-FFF2-40B4-BE49-F238E27FC236}">
                <a16:creationId xmlns:a16="http://schemas.microsoft.com/office/drawing/2014/main" id="{230B0307-1C14-F646-9A99-5ABE8B712DBF}"/>
              </a:ext>
            </a:extLst>
          </p:cNvPr>
          <p:cNvPicPr>
            <a:picLocks noChangeAspect="1"/>
          </p:cNvPicPr>
          <p:nvPr/>
        </p:nvPicPr>
        <p:blipFill>
          <a:blip r:embed="rId4"/>
          <a:stretch>
            <a:fillRect/>
          </a:stretch>
        </p:blipFill>
        <p:spPr>
          <a:xfrm>
            <a:off x="7543800" y="1097528"/>
            <a:ext cx="1694738" cy="1694738"/>
          </a:xfrm>
          <a:prstGeom prst="rect">
            <a:avLst/>
          </a:prstGeom>
        </p:spPr>
      </p:pic>
      <p:pic>
        <p:nvPicPr>
          <p:cNvPr id="3074" name="Picture 2" descr="RStudio | Open source &amp; professional software for data science teams -  RStudio">
            <a:extLst>
              <a:ext uri="{FF2B5EF4-FFF2-40B4-BE49-F238E27FC236}">
                <a16:creationId xmlns:a16="http://schemas.microsoft.com/office/drawing/2014/main" id="{68A87EB2-5116-BF43-995F-C32FEEAC05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3251"/>
          <a:stretch/>
        </p:blipFill>
        <p:spPr bwMode="auto">
          <a:xfrm>
            <a:off x="8603538" y="3033947"/>
            <a:ext cx="1768813" cy="1689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1A6E0C-590F-7546-842E-BC34CB948789}"/>
              </a:ext>
            </a:extLst>
          </p:cNvPr>
          <p:cNvSpPr txBox="1"/>
          <p:nvPr/>
        </p:nvSpPr>
        <p:spPr>
          <a:xfrm>
            <a:off x="838200" y="5029200"/>
            <a:ext cx="4648200" cy="461665"/>
          </a:xfrm>
          <a:prstGeom prst="rect">
            <a:avLst/>
          </a:prstGeom>
          <a:noFill/>
        </p:spPr>
        <p:txBody>
          <a:bodyPr wrap="square" rtlCol="0">
            <a:spAutoFit/>
          </a:bodyPr>
          <a:lstStyle/>
          <a:p>
            <a:r>
              <a:rPr lang="en-US" dirty="0"/>
              <a:t>Programming Language</a:t>
            </a:r>
          </a:p>
        </p:txBody>
      </p:sp>
      <p:sp>
        <p:nvSpPr>
          <p:cNvPr id="11" name="TextBox 10">
            <a:extLst>
              <a:ext uri="{FF2B5EF4-FFF2-40B4-BE49-F238E27FC236}">
                <a16:creationId xmlns:a16="http://schemas.microsoft.com/office/drawing/2014/main" id="{98FBF63E-2CD8-B343-8CB6-1D77042DF1EE}"/>
              </a:ext>
            </a:extLst>
          </p:cNvPr>
          <p:cNvSpPr txBox="1"/>
          <p:nvPr/>
        </p:nvSpPr>
        <p:spPr>
          <a:xfrm>
            <a:off x="7112000" y="5029200"/>
            <a:ext cx="4648200" cy="830997"/>
          </a:xfrm>
          <a:prstGeom prst="rect">
            <a:avLst/>
          </a:prstGeom>
          <a:noFill/>
        </p:spPr>
        <p:txBody>
          <a:bodyPr wrap="square" rtlCol="0">
            <a:spAutoFit/>
          </a:bodyPr>
          <a:lstStyle/>
          <a:p>
            <a:r>
              <a:rPr lang="en-US" dirty="0"/>
              <a:t>IDE – Integrated Development Environment</a:t>
            </a:r>
          </a:p>
        </p:txBody>
      </p:sp>
      <p:sp>
        <p:nvSpPr>
          <p:cNvPr id="10" name="TextBox 9">
            <a:extLst>
              <a:ext uri="{FF2B5EF4-FFF2-40B4-BE49-F238E27FC236}">
                <a16:creationId xmlns:a16="http://schemas.microsoft.com/office/drawing/2014/main" id="{B7A27D01-A274-C741-B909-56BBBC13EB88}"/>
              </a:ext>
            </a:extLst>
          </p:cNvPr>
          <p:cNvSpPr txBox="1"/>
          <p:nvPr/>
        </p:nvSpPr>
        <p:spPr>
          <a:xfrm>
            <a:off x="838200" y="5698327"/>
            <a:ext cx="4953000" cy="830997"/>
          </a:xfrm>
          <a:prstGeom prst="rect">
            <a:avLst/>
          </a:prstGeom>
          <a:noFill/>
        </p:spPr>
        <p:txBody>
          <a:bodyPr wrap="square" rtlCol="0">
            <a:spAutoFit/>
          </a:bodyPr>
          <a:lstStyle/>
          <a:p>
            <a:r>
              <a:rPr lang="en-US" i="1" dirty="0"/>
              <a:t>Demonstration of using R programmatically</a:t>
            </a:r>
          </a:p>
        </p:txBody>
      </p:sp>
    </p:spTree>
    <p:extLst>
      <p:ext uri="{BB962C8B-B14F-4D97-AF65-F5344CB8AC3E}">
        <p14:creationId xmlns:p14="http://schemas.microsoft.com/office/powerpoint/2010/main" val="3351365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A0A3-00E5-E940-8A1F-14745E95DD7D}"/>
              </a:ext>
            </a:extLst>
          </p:cNvPr>
          <p:cNvSpPr>
            <a:spLocks noGrp="1"/>
          </p:cNvSpPr>
          <p:nvPr>
            <p:ph type="title"/>
          </p:nvPr>
        </p:nvSpPr>
        <p:spPr/>
        <p:txBody>
          <a:bodyPr/>
          <a:lstStyle/>
          <a:p>
            <a:r>
              <a:rPr lang="en-US" dirty="0"/>
              <a:t>Review</a:t>
            </a:r>
          </a:p>
        </p:txBody>
      </p:sp>
      <p:sp>
        <p:nvSpPr>
          <p:cNvPr id="3" name="Slide Number Placeholder 2">
            <a:extLst>
              <a:ext uri="{FF2B5EF4-FFF2-40B4-BE49-F238E27FC236}">
                <a16:creationId xmlns:a16="http://schemas.microsoft.com/office/drawing/2014/main" id="{75A25F9C-35CA-404E-83F4-1076FE38084E}"/>
              </a:ext>
            </a:extLst>
          </p:cNvPr>
          <p:cNvSpPr>
            <a:spLocks noGrp="1"/>
          </p:cNvSpPr>
          <p:nvPr>
            <p:ph type="sldNum" sz="quarter" idx="10"/>
          </p:nvPr>
        </p:nvSpPr>
        <p:spPr/>
        <p:txBody>
          <a:bodyPr/>
          <a:lstStyle/>
          <a:p>
            <a:fld id="{C0D6EFB9-9230-4B7B-84CF-BF17657CE3F9}" type="slidenum">
              <a:rPr lang="en-US" smtClean="0"/>
              <a:t>11</a:t>
            </a:fld>
            <a:endParaRPr lang="en-US"/>
          </a:p>
        </p:txBody>
      </p:sp>
      <p:sp>
        <p:nvSpPr>
          <p:cNvPr id="5" name="TextBox 4">
            <a:extLst>
              <a:ext uri="{FF2B5EF4-FFF2-40B4-BE49-F238E27FC236}">
                <a16:creationId xmlns:a16="http://schemas.microsoft.com/office/drawing/2014/main" id="{939B4E06-D82C-5D4E-8B5A-D38F2B11B8DB}"/>
              </a:ext>
            </a:extLst>
          </p:cNvPr>
          <p:cNvSpPr txBox="1"/>
          <p:nvPr/>
        </p:nvSpPr>
        <p:spPr>
          <a:xfrm>
            <a:off x="431800" y="990600"/>
            <a:ext cx="11226800" cy="2677656"/>
          </a:xfrm>
          <a:prstGeom prst="rect">
            <a:avLst/>
          </a:prstGeom>
          <a:noFill/>
        </p:spPr>
        <p:txBody>
          <a:bodyPr wrap="square" rtlCol="0">
            <a:spAutoFit/>
          </a:bodyPr>
          <a:lstStyle/>
          <a:p>
            <a:pPr marL="342900" indent="-342900">
              <a:buFont typeface="Arial" panose="020B0604020202020204" pitchFamily="34" charset="0"/>
              <a:buChar char="•"/>
            </a:pPr>
            <a:r>
              <a:rPr lang="en-US" dirty="0"/>
              <a:t>Panels in </a:t>
            </a:r>
            <a:r>
              <a:rPr lang="en-US" dirty="0" err="1"/>
              <a:t>Rstudio</a:t>
            </a:r>
            <a:endParaRPr lang="en-US" dirty="0"/>
          </a:p>
          <a:p>
            <a:pPr marL="342900" indent="-342900">
              <a:buFont typeface="Arial" panose="020B0604020202020204" pitchFamily="34" charset="0"/>
              <a:buChar char="•"/>
            </a:pPr>
            <a:r>
              <a:rPr lang="en-US" dirty="0"/>
              <a:t>Everything is an object (class)</a:t>
            </a:r>
          </a:p>
          <a:p>
            <a:pPr marL="342900" indent="-342900">
              <a:buFont typeface="Arial" panose="020B0604020202020204" pitchFamily="34" charset="0"/>
              <a:buChar char="•"/>
            </a:pPr>
            <a:r>
              <a:rPr lang="en-US" dirty="0"/>
              <a:t>Assignment – everything has a name</a:t>
            </a:r>
          </a:p>
          <a:p>
            <a:pPr marL="342900" indent="-342900">
              <a:buFont typeface="Arial" panose="020B0604020202020204" pitchFamily="34" charset="0"/>
              <a:buChar char="•"/>
            </a:pPr>
            <a:r>
              <a:rPr lang="en-US" dirty="0"/>
              <a:t>You use functions, which take arguments</a:t>
            </a:r>
          </a:p>
          <a:p>
            <a:pPr marL="342900" indent="-342900">
              <a:buFont typeface="Arial" panose="020B0604020202020204" pitchFamily="34" charset="0"/>
              <a:buChar char="•"/>
            </a:pPr>
            <a:r>
              <a:rPr lang="en-US" dirty="0"/>
              <a:t>Functions come in packages (libraries)</a:t>
            </a:r>
          </a:p>
          <a:p>
            <a:pPr marL="342900" indent="-342900">
              <a:buFont typeface="Arial" panose="020B0604020202020204" pitchFamily="34" charset="0"/>
              <a:buChar char="•"/>
            </a:pPr>
            <a:r>
              <a:rPr lang="en-US" dirty="0"/>
              <a:t>Take notes by commenting</a:t>
            </a:r>
          </a:p>
          <a:p>
            <a:pPr marL="342900" indent="-342900">
              <a:buFont typeface="Arial" panose="020B0604020202020204" pitchFamily="34" charset="0"/>
              <a:buChar char="•"/>
            </a:pPr>
            <a:r>
              <a:rPr lang="en-US" dirty="0" err="1"/>
              <a:t>RScripts</a:t>
            </a:r>
            <a:r>
              <a:rPr lang="en-US" dirty="0"/>
              <a:t> are common, but there are some special ones</a:t>
            </a:r>
          </a:p>
        </p:txBody>
      </p:sp>
      <p:sp>
        <p:nvSpPr>
          <p:cNvPr id="6" name="TextBox 5">
            <a:extLst>
              <a:ext uri="{FF2B5EF4-FFF2-40B4-BE49-F238E27FC236}">
                <a16:creationId xmlns:a16="http://schemas.microsoft.com/office/drawing/2014/main" id="{384742EE-9C23-C047-A42D-238B90875227}"/>
              </a:ext>
            </a:extLst>
          </p:cNvPr>
          <p:cNvSpPr txBox="1"/>
          <p:nvPr/>
        </p:nvSpPr>
        <p:spPr>
          <a:xfrm>
            <a:off x="431800" y="3782438"/>
            <a:ext cx="112268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t>Load your packages</a:t>
            </a:r>
          </a:p>
          <a:p>
            <a:pPr marL="342900" indent="-342900">
              <a:buFont typeface="Arial" panose="020B0604020202020204" pitchFamily="34" charset="0"/>
              <a:buChar char="•"/>
            </a:pPr>
            <a:r>
              <a:rPr lang="en-US" dirty="0"/>
              <a:t>Read in your data</a:t>
            </a:r>
          </a:p>
          <a:p>
            <a:pPr marL="342900" indent="-342900">
              <a:buFont typeface="Arial" panose="020B0604020202020204" pitchFamily="34" charset="0"/>
              <a:buChar char="•"/>
            </a:pPr>
            <a:r>
              <a:rPr lang="en-US" dirty="0"/>
              <a:t>Munge your data</a:t>
            </a:r>
          </a:p>
          <a:p>
            <a:pPr marL="342900" indent="-342900">
              <a:buFont typeface="Arial" panose="020B0604020202020204" pitchFamily="34" charset="0"/>
              <a:buChar char="•"/>
            </a:pPr>
            <a:r>
              <a:rPr lang="en-US" dirty="0"/>
              <a:t>Visualization your data</a:t>
            </a:r>
          </a:p>
        </p:txBody>
      </p:sp>
    </p:spTree>
    <p:extLst>
      <p:ext uri="{BB962C8B-B14F-4D97-AF65-F5344CB8AC3E}">
        <p14:creationId xmlns:p14="http://schemas.microsoft.com/office/powerpoint/2010/main" val="118032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9165-42A7-CC4B-A255-0C225BF2D47F}"/>
              </a:ext>
            </a:extLst>
          </p:cNvPr>
          <p:cNvSpPr>
            <a:spLocks noGrp="1"/>
          </p:cNvSpPr>
          <p:nvPr>
            <p:ph type="title"/>
          </p:nvPr>
        </p:nvSpPr>
        <p:spPr/>
        <p:txBody>
          <a:bodyPr/>
          <a:lstStyle/>
          <a:p>
            <a:r>
              <a:rPr lang="en-US" dirty="0" err="1"/>
              <a:t>ggplot</a:t>
            </a:r>
            <a:endParaRPr lang="en-US" dirty="0"/>
          </a:p>
        </p:txBody>
      </p:sp>
    </p:spTree>
    <p:extLst>
      <p:ext uri="{BB962C8B-B14F-4D97-AF65-F5344CB8AC3E}">
        <p14:creationId xmlns:p14="http://schemas.microsoft.com/office/powerpoint/2010/main" val="1443945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97C9-C81F-3745-B525-5199F692D551}"/>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367DB43C-7387-7540-AA6E-4B617B963AD7}"/>
              </a:ext>
            </a:extLst>
          </p:cNvPr>
          <p:cNvSpPr>
            <a:spLocks noGrp="1"/>
          </p:cNvSpPr>
          <p:nvPr>
            <p:ph idx="1"/>
          </p:nvPr>
        </p:nvSpPr>
        <p:spPr/>
        <p:txBody>
          <a:bodyPr/>
          <a:lstStyle/>
          <a:p>
            <a:pPr marL="285750" indent="-285750">
              <a:buFont typeface="Arial" panose="020B0604020202020204" pitchFamily="34" charset="0"/>
              <a:buChar char="•"/>
            </a:pPr>
            <a:r>
              <a:rPr lang="en-US" dirty="0" err="1"/>
              <a:t>Ggplot</a:t>
            </a:r>
            <a:r>
              <a:rPr lang="en-US" dirty="0"/>
              <a:t> works best with “tidy data”</a:t>
            </a:r>
          </a:p>
          <a:p>
            <a:pPr marL="285750" indent="-285750">
              <a:buFont typeface="Arial" panose="020B0604020202020204" pitchFamily="34" charset="0"/>
              <a:buChar char="•"/>
            </a:pPr>
            <a:r>
              <a:rPr lang="en-US" dirty="0"/>
              <a:t>You specify the mapping (</a:t>
            </a:r>
            <a:r>
              <a:rPr lang="en-US" b="1" dirty="0"/>
              <a:t>encoding</a:t>
            </a:r>
            <a:r>
              <a:rPr lang="en-US" dirty="0"/>
              <a:t>) of the data to different aesthetics (</a:t>
            </a:r>
            <a:r>
              <a:rPr lang="en-US" b="1" dirty="0"/>
              <a:t>channels</a:t>
            </a:r>
            <a:r>
              <a:rPr lang="en-US" dirty="0"/>
              <a:t>) and plot the geometrics objects/</a:t>
            </a:r>
            <a:r>
              <a:rPr lang="en-US" dirty="0" err="1"/>
              <a:t>geoms</a:t>
            </a:r>
            <a:r>
              <a:rPr lang="en-US" dirty="0"/>
              <a:t> (</a:t>
            </a:r>
            <a:r>
              <a:rPr lang="en-US" b="1" dirty="0"/>
              <a:t>marks</a:t>
            </a:r>
            <a:r>
              <a:rPr lang="en-US" dirty="0"/>
              <a:t>)</a:t>
            </a:r>
          </a:p>
          <a:p>
            <a:pPr marL="285750" indent="-285750">
              <a:buFont typeface="Arial" panose="020B0604020202020204" pitchFamily="34" charset="0"/>
              <a:buChar char="•"/>
            </a:pPr>
            <a:r>
              <a:rPr lang="en-US" dirty="0"/>
              <a:t>You build things layer by layer</a:t>
            </a:r>
          </a:p>
          <a:p>
            <a:pPr marL="285750" indent="-285750">
              <a:buFont typeface="Arial" panose="020B0604020202020204" pitchFamily="34" charset="0"/>
              <a:buChar char="•"/>
            </a:pPr>
            <a:r>
              <a:rPr lang="en-US" dirty="0"/>
              <a:t>You can map aesthetics, but you can also set them</a:t>
            </a:r>
          </a:p>
          <a:p>
            <a:pPr marL="285750" indent="-285750">
              <a:buFont typeface="Arial" panose="020B0604020202020204" pitchFamily="34" charset="0"/>
              <a:buChar char="•"/>
            </a:pPr>
            <a:r>
              <a:rPr lang="en-US" dirty="0"/>
              <a:t>Different </a:t>
            </a:r>
            <a:r>
              <a:rPr lang="en-US" dirty="0" err="1"/>
              <a:t>geoms</a:t>
            </a:r>
            <a:r>
              <a:rPr lang="en-US" dirty="0"/>
              <a:t> take different aesthetics</a:t>
            </a:r>
          </a:p>
          <a:p>
            <a:pPr marL="285750" indent="-285750">
              <a:buFont typeface="Arial" panose="020B0604020202020204" pitchFamily="34" charset="0"/>
              <a:buChar char="•"/>
            </a:pPr>
            <a:r>
              <a:rPr lang="en-US" dirty="0"/>
              <a:t>Saving your work</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1854264-ADC2-4540-B5E0-3FDEEEE012DE}"/>
              </a:ext>
            </a:extLst>
          </p:cNvPr>
          <p:cNvSpPr>
            <a:spLocks noGrp="1"/>
          </p:cNvSpPr>
          <p:nvPr>
            <p:ph type="sldNum" sz="quarter" idx="10"/>
          </p:nvPr>
        </p:nvSpPr>
        <p:spPr/>
        <p:txBody>
          <a:bodyPr/>
          <a:lstStyle/>
          <a:p>
            <a:fld id="{C0D6EFB9-9230-4B7B-84CF-BF17657CE3F9}" type="slidenum">
              <a:rPr lang="en-US" smtClean="0"/>
              <a:t>13</a:t>
            </a:fld>
            <a:endParaRPr lang="en-US"/>
          </a:p>
        </p:txBody>
      </p:sp>
      <p:sp>
        <p:nvSpPr>
          <p:cNvPr id="5" name="Footer Placeholder 4">
            <a:extLst>
              <a:ext uri="{FF2B5EF4-FFF2-40B4-BE49-F238E27FC236}">
                <a16:creationId xmlns:a16="http://schemas.microsoft.com/office/drawing/2014/main" id="{31B47EE5-4187-9C4B-877C-630DC0BE6DB2}"/>
              </a:ext>
            </a:extLst>
          </p:cNvPr>
          <p:cNvSpPr>
            <a:spLocks noGrp="1"/>
          </p:cNvSpPr>
          <p:nvPr>
            <p:ph type="ftr" sz="quarter" idx="3"/>
          </p:nvPr>
        </p:nvSpPr>
        <p:spPr/>
        <p:txBody>
          <a:bodyPr/>
          <a:lstStyle/>
          <a:p>
            <a:r>
              <a:rPr lang="en-US"/>
              <a:t>SOURCE:</a:t>
            </a:r>
            <a:endParaRPr lang="en-US" dirty="0"/>
          </a:p>
        </p:txBody>
      </p:sp>
    </p:spTree>
    <p:extLst>
      <p:ext uri="{BB962C8B-B14F-4D97-AF65-F5344CB8AC3E}">
        <p14:creationId xmlns:p14="http://schemas.microsoft.com/office/powerpoint/2010/main" val="163893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4FA04-E2A1-724B-A98E-B661A46146B2}"/>
              </a:ext>
            </a:extLst>
          </p:cNvPr>
          <p:cNvSpPr>
            <a:spLocks noGrp="1"/>
          </p:cNvSpPr>
          <p:nvPr>
            <p:ph idx="1"/>
          </p:nvPr>
        </p:nvSpPr>
        <p:spPr/>
        <p:txBody>
          <a:bodyPr/>
          <a:lstStyle/>
          <a:p>
            <a:r>
              <a:rPr lang="en-US" dirty="0"/>
              <a:t>p &lt;- </a:t>
            </a:r>
            <a:r>
              <a:rPr lang="en-US" dirty="0" err="1"/>
              <a:t>ggplot</a:t>
            </a:r>
            <a:r>
              <a:rPr lang="en-US" dirty="0"/>
              <a:t>(data = &lt;data&gt;,</a:t>
            </a:r>
          </a:p>
          <a:p>
            <a:r>
              <a:rPr lang="en-US" dirty="0"/>
              <a:t>            mapping = </a:t>
            </a:r>
            <a:r>
              <a:rPr lang="en-US" dirty="0" err="1"/>
              <a:t>aes</a:t>
            </a:r>
            <a:r>
              <a:rPr lang="en-US" dirty="0"/>
              <a:t>(&lt;aesthetic&gt; = &lt;variable&gt;,</a:t>
            </a:r>
          </a:p>
          <a:p>
            <a:r>
              <a:rPr lang="en-US" dirty="0"/>
              <a:t>                          &lt;aesthetic&gt; = &lt;variable&gt;,</a:t>
            </a:r>
          </a:p>
          <a:p>
            <a:r>
              <a:rPr lang="en-US" dirty="0"/>
              <a:t>                          &lt;...&gt; = &lt;...&gt;)) + </a:t>
            </a:r>
          </a:p>
          <a:p>
            <a:r>
              <a:rPr lang="en-US" dirty="0"/>
              <a:t>  </a:t>
            </a:r>
            <a:r>
              <a:rPr lang="en-US" dirty="0" err="1"/>
              <a:t>geom</a:t>
            </a:r>
            <a:r>
              <a:rPr lang="en-US" dirty="0"/>
              <a:t>_&lt;type&gt;(&lt;...&gt;) + </a:t>
            </a:r>
          </a:p>
          <a:p>
            <a:r>
              <a:rPr lang="en-US" dirty="0"/>
              <a:t>  scale_&lt;mapping&gt;_&lt;type&gt;(&lt;...&gt;) + </a:t>
            </a:r>
          </a:p>
          <a:p>
            <a:r>
              <a:rPr lang="en-US" dirty="0"/>
              <a:t>  </a:t>
            </a:r>
            <a:r>
              <a:rPr lang="en-US" dirty="0" err="1"/>
              <a:t>coord</a:t>
            </a:r>
            <a:r>
              <a:rPr lang="en-US" dirty="0"/>
              <a:t>_&lt;type&gt;(&lt;...&gt;) + </a:t>
            </a:r>
          </a:p>
          <a:p>
            <a:r>
              <a:rPr lang="en-US" dirty="0"/>
              <a:t>  labs(&lt;...&gt;) + </a:t>
            </a:r>
          </a:p>
          <a:p>
            <a:r>
              <a:rPr lang="en-US" dirty="0"/>
              <a:t>  &lt;theme&gt;</a:t>
            </a:r>
          </a:p>
        </p:txBody>
      </p:sp>
      <p:sp>
        <p:nvSpPr>
          <p:cNvPr id="4" name="Slide Number Placeholder 3">
            <a:extLst>
              <a:ext uri="{FF2B5EF4-FFF2-40B4-BE49-F238E27FC236}">
                <a16:creationId xmlns:a16="http://schemas.microsoft.com/office/drawing/2014/main" id="{81BCC4FB-E742-F24C-B86F-297650204C1F}"/>
              </a:ext>
            </a:extLst>
          </p:cNvPr>
          <p:cNvSpPr>
            <a:spLocks noGrp="1"/>
          </p:cNvSpPr>
          <p:nvPr>
            <p:ph type="sldNum" sz="quarter" idx="10"/>
          </p:nvPr>
        </p:nvSpPr>
        <p:spPr/>
        <p:txBody>
          <a:bodyPr/>
          <a:lstStyle/>
          <a:p>
            <a:fld id="{C0D6EFB9-9230-4B7B-84CF-BF17657CE3F9}" type="slidenum">
              <a:rPr lang="en-US" smtClean="0"/>
              <a:t>14</a:t>
            </a:fld>
            <a:endParaRPr lang="en-US"/>
          </a:p>
        </p:txBody>
      </p:sp>
      <p:sp>
        <p:nvSpPr>
          <p:cNvPr id="5" name="Footer Placeholder 4">
            <a:extLst>
              <a:ext uri="{FF2B5EF4-FFF2-40B4-BE49-F238E27FC236}">
                <a16:creationId xmlns:a16="http://schemas.microsoft.com/office/drawing/2014/main" id="{A8FD3E6D-132E-4443-9A7A-47BEDD482D0C}"/>
              </a:ext>
            </a:extLst>
          </p:cNvPr>
          <p:cNvSpPr>
            <a:spLocks noGrp="1"/>
          </p:cNvSpPr>
          <p:nvPr>
            <p:ph type="ftr" sz="quarter" idx="3"/>
          </p:nvPr>
        </p:nvSpPr>
        <p:spPr/>
        <p:txBody>
          <a:bodyPr/>
          <a:lstStyle/>
          <a:p>
            <a:r>
              <a:rPr lang="en-US"/>
              <a:t>SOURCE:</a:t>
            </a:r>
            <a:endParaRPr lang="en-US" dirty="0"/>
          </a:p>
        </p:txBody>
      </p:sp>
      <p:sp>
        <p:nvSpPr>
          <p:cNvPr id="6" name="TextBox 5">
            <a:extLst>
              <a:ext uri="{FF2B5EF4-FFF2-40B4-BE49-F238E27FC236}">
                <a16:creationId xmlns:a16="http://schemas.microsoft.com/office/drawing/2014/main" id="{9EF64C75-8AD3-0E4F-B9A7-E8C4F468224A}"/>
              </a:ext>
            </a:extLst>
          </p:cNvPr>
          <p:cNvSpPr txBox="1"/>
          <p:nvPr/>
        </p:nvSpPr>
        <p:spPr>
          <a:xfrm>
            <a:off x="6477000" y="2057400"/>
            <a:ext cx="4572000" cy="1938992"/>
          </a:xfrm>
          <a:prstGeom prst="rect">
            <a:avLst/>
          </a:prstGeom>
          <a:noFill/>
        </p:spPr>
        <p:txBody>
          <a:bodyPr wrap="square" rtlCol="0">
            <a:spAutoFit/>
          </a:bodyPr>
          <a:lstStyle/>
          <a:p>
            <a:r>
              <a:rPr lang="en-US" dirty="0"/>
              <a:t>Needed: data, aesthetic mappings, </a:t>
            </a:r>
            <a:r>
              <a:rPr lang="en-US" dirty="0" err="1"/>
              <a:t>geoms</a:t>
            </a:r>
            <a:endParaRPr lang="en-US" dirty="0"/>
          </a:p>
          <a:p>
            <a:endParaRPr lang="en-US" dirty="0"/>
          </a:p>
          <a:p>
            <a:r>
              <a:rPr lang="en-US" dirty="0"/>
              <a:t>Defaults: some aesthetics, scales, coordinate plan, labels</a:t>
            </a:r>
          </a:p>
        </p:txBody>
      </p:sp>
    </p:spTree>
    <p:extLst>
      <p:ext uri="{BB962C8B-B14F-4D97-AF65-F5344CB8AC3E}">
        <p14:creationId xmlns:p14="http://schemas.microsoft.com/office/powerpoint/2010/main" val="1511238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0E25-7E6D-D24F-BD6C-194806A70E50}"/>
              </a:ext>
            </a:extLst>
          </p:cNvPr>
          <p:cNvSpPr>
            <a:spLocks noGrp="1"/>
          </p:cNvSpPr>
          <p:nvPr>
            <p:ph type="title"/>
          </p:nvPr>
        </p:nvSpPr>
        <p:spPr/>
        <p:txBody>
          <a:bodyPr/>
          <a:lstStyle/>
          <a:p>
            <a:r>
              <a:rPr lang="en-US" dirty="0"/>
              <a:t>Things to do</a:t>
            </a:r>
          </a:p>
        </p:txBody>
      </p:sp>
      <p:sp>
        <p:nvSpPr>
          <p:cNvPr id="3" name="Content Placeholder 2">
            <a:extLst>
              <a:ext uri="{FF2B5EF4-FFF2-40B4-BE49-F238E27FC236}">
                <a16:creationId xmlns:a16="http://schemas.microsoft.com/office/drawing/2014/main" id="{74FFE567-D77D-244C-97F5-8390F8F43A4F}"/>
              </a:ext>
            </a:extLst>
          </p:cNvPr>
          <p:cNvSpPr>
            <a:spLocks noGrp="1"/>
          </p:cNvSpPr>
          <p:nvPr>
            <p:ph idx="1"/>
          </p:nvPr>
        </p:nvSpPr>
        <p:spPr/>
        <p:txBody>
          <a:bodyPr/>
          <a:lstStyle/>
          <a:p>
            <a:pPr marL="285750" indent="-285750">
              <a:buFont typeface="Arial" panose="020B0604020202020204" pitchFamily="34" charset="0"/>
              <a:buChar char="•"/>
            </a:pPr>
            <a:r>
              <a:rPr lang="en-US" dirty="0"/>
              <a:t>Demonstrate the cascading mappings</a:t>
            </a:r>
          </a:p>
          <a:p>
            <a:pPr marL="285750" indent="-285750">
              <a:buFont typeface="Arial" panose="020B0604020202020204" pitchFamily="34" charset="0"/>
              <a:buChar char="•"/>
            </a:pPr>
            <a:r>
              <a:rPr lang="en-US" dirty="0"/>
              <a:t>Grouped aesthetic</a:t>
            </a:r>
          </a:p>
          <a:p>
            <a:pPr marL="285750" indent="-285750">
              <a:buFont typeface="Arial" panose="020B0604020202020204" pitchFamily="34" charset="0"/>
              <a:buChar char="•"/>
            </a:pPr>
            <a:r>
              <a:rPr lang="en-US" dirty="0"/>
              <a:t>Doing facets</a:t>
            </a:r>
          </a:p>
          <a:p>
            <a:pPr marL="285750" indent="-285750">
              <a:buFont typeface="Arial" panose="020B0604020202020204" pitchFamily="34" charset="0"/>
              <a:buChar char="•"/>
            </a:pPr>
            <a:r>
              <a:rPr lang="en-US" dirty="0"/>
              <a:t>Fill versus color</a:t>
            </a:r>
          </a:p>
          <a:p>
            <a:pPr marL="285750" indent="-285750">
              <a:buFont typeface="Arial" panose="020B0604020202020204" pitchFamily="34" charset="0"/>
              <a:buChar char="•"/>
            </a:pPr>
            <a:r>
              <a:rPr lang="en-US" dirty="0"/>
              <a:t>Dodge versus stacked bar charts</a:t>
            </a:r>
          </a:p>
          <a:p>
            <a:pPr marL="285750" indent="-285750">
              <a:buFont typeface="Arial" panose="020B0604020202020204" pitchFamily="34" charset="0"/>
              <a:buChar char="•"/>
            </a:pPr>
            <a:r>
              <a:rPr lang="en-US" dirty="0"/>
              <a:t>Coordinate planes</a:t>
            </a:r>
          </a:p>
          <a:p>
            <a:pPr marL="285750" indent="-285750">
              <a:buFont typeface="Arial" panose="020B0604020202020204" pitchFamily="34" charset="0"/>
              <a:buChar char="•"/>
            </a:pPr>
            <a:r>
              <a:rPr lang="en-US" dirty="0"/>
              <a:t>Adding data labels</a:t>
            </a:r>
          </a:p>
          <a:p>
            <a:pPr marL="285750" indent="-285750">
              <a:buFont typeface="Arial" panose="020B0604020202020204" pitchFamily="34" charset="0"/>
              <a:buChar char="•"/>
            </a:pPr>
            <a:r>
              <a:rPr lang="en-US" dirty="0"/>
              <a:t>Changing theme elements</a:t>
            </a:r>
          </a:p>
          <a:p>
            <a:pPr marL="285750" indent="-285750">
              <a:buFont typeface="Arial" panose="020B0604020202020204" pitchFamily="34" charset="0"/>
              <a:buChar char="•"/>
            </a:pPr>
            <a:r>
              <a:rPr lang="en-US" dirty="0"/>
              <a:t>Using scales</a:t>
            </a:r>
          </a:p>
          <a:p>
            <a:pPr marL="285750" indent="-285750">
              <a:buFont typeface="Arial" panose="020B0604020202020204" pitchFamily="34" charset="0"/>
              <a:buChar char="•"/>
            </a:pPr>
            <a:r>
              <a:rPr lang="en-US" dirty="0"/>
              <a:t>Using </a:t>
            </a:r>
            <a:r>
              <a:rPr lang="en-US" dirty="0" err="1"/>
              <a:t>ggthemes</a:t>
            </a:r>
            <a:endParaRPr lang="en-US" dirty="0"/>
          </a:p>
          <a:p>
            <a:pPr marL="285750" indent="-285750">
              <a:buFont typeface="Arial" panose="020B0604020202020204" pitchFamily="34" charset="0"/>
              <a:buChar char="•"/>
            </a:pPr>
            <a:r>
              <a:rPr lang="en-US" dirty="0"/>
              <a:t>Using </a:t>
            </a:r>
            <a:r>
              <a:rPr lang="en-US" dirty="0" err="1"/>
              <a:t>ggrepel</a:t>
            </a:r>
            <a:endParaRPr lang="en-US" dirty="0"/>
          </a:p>
        </p:txBody>
      </p:sp>
      <p:sp>
        <p:nvSpPr>
          <p:cNvPr id="4" name="Slide Number Placeholder 3">
            <a:extLst>
              <a:ext uri="{FF2B5EF4-FFF2-40B4-BE49-F238E27FC236}">
                <a16:creationId xmlns:a16="http://schemas.microsoft.com/office/drawing/2014/main" id="{24908C79-3426-1448-87EB-3E8F55C72CA2}"/>
              </a:ext>
            </a:extLst>
          </p:cNvPr>
          <p:cNvSpPr>
            <a:spLocks noGrp="1"/>
          </p:cNvSpPr>
          <p:nvPr>
            <p:ph type="sldNum" sz="quarter" idx="10"/>
          </p:nvPr>
        </p:nvSpPr>
        <p:spPr/>
        <p:txBody>
          <a:bodyPr/>
          <a:lstStyle/>
          <a:p>
            <a:fld id="{C0D6EFB9-9230-4B7B-84CF-BF17657CE3F9}" type="slidenum">
              <a:rPr lang="en-US" smtClean="0"/>
              <a:t>15</a:t>
            </a:fld>
            <a:endParaRPr lang="en-US"/>
          </a:p>
        </p:txBody>
      </p:sp>
      <p:sp>
        <p:nvSpPr>
          <p:cNvPr id="5" name="Footer Placeholder 4">
            <a:extLst>
              <a:ext uri="{FF2B5EF4-FFF2-40B4-BE49-F238E27FC236}">
                <a16:creationId xmlns:a16="http://schemas.microsoft.com/office/drawing/2014/main" id="{9C3667E3-75D6-4841-BDF8-C5C0BA4C469F}"/>
              </a:ext>
            </a:extLst>
          </p:cNvPr>
          <p:cNvSpPr>
            <a:spLocks noGrp="1"/>
          </p:cNvSpPr>
          <p:nvPr>
            <p:ph type="ftr" sz="quarter" idx="3"/>
          </p:nvPr>
        </p:nvSpPr>
        <p:spPr/>
        <p:txBody>
          <a:bodyPr/>
          <a:lstStyle/>
          <a:p>
            <a:r>
              <a:rPr lang="en-US"/>
              <a:t>SOURCE:</a:t>
            </a:r>
            <a:endParaRPr lang="en-US" dirty="0"/>
          </a:p>
        </p:txBody>
      </p:sp>
    </p:spTree>
    <p:extLst>
      <p:ext uri="{BB962C8B-B14F-4D97-AF65-F5344CB8AC3E}">
        <p14:creationId xmlns:p14="http://schemas.microsoft.com/office/powerpoint/2010/main" val="820717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CFBF-C3E8-7844-8887-4125850DC910}"/>
              </a:ext>
            </a:extLst>
          </p:cNvPr>
          <p:cNvSpPr>
            <a:spLocks noGrp="1"/>
          </p:cNvSpPr>
          <p:nvPr>
            <p:ph type="title"/>
          </p:nvPr>
        </p:nvSpPr>
        <p:spPr/>
        <p:txBody>
          <a:bodyPr/>
          <a:lstStyle/>
          <a:p>
            <a:r>
              <a:rPr lang="en-US" dirty="0"/>
              <a:t>Activity</a:t>
            </a:r>
          </a:p>
        </p:txBody>
      </p:sp>
    </p:spTree>
    <p:extLst>
      <p:ext uri="{BB962C8B-B14F-4D97-AF65-F5344CB8AC3E}">
        <p14:creationId xmlns:p14="http://schemas.microsoft.com/office/powerpoint/2010/main" val="2626400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D8EA-5434-E94E-9600-B741B7CD8C9C}"/>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DD1B4A63-5F1D-9F4A-B6FE-31B74566928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Team up</a:t>
            </a:r>
          </a:p>
          <a:p>
            <a:pPr marL="342900" indent="-342900">
              <a:buFont typeface="Arial" panose="020B0604020202020204" pitchFamily="34" charset="0"/>
              <a:buChar char="•"/>
            </a:pPr>
            <a:r>
              <a:rPr lang="en-US" sz="2400" dirty="0"/>
              <a:t>Use the </a:t>
            </a:r>
            <a:r>
              <a:rPr lang="en-US" sz="2400" dirty="0" err="1"/>
              <a:t>gapminder</a:t>
            </a:r>
            <a:r>
              <a:rPr lang="en-US" sz="2400" dirty="0"/>
              <a:t> data to recreate one of the visuals</a:t>
            </a:r>
          </a:p>
          <a:p>
            <a:pPr marL="802206" lvl="1" indent="-342900">
              <a:buFont typeface="Arial" panose="020B0604020202020204" pitchFamily="34" charset="0"/>
              <a:buChar char="•"/>
            </a:pPr>
            <a:r>
              <a:rPr lang="en-US" sz="2400" dirty="0" err="1"/>
              <a:t>Gapminder</a:t>
            </a:r>
            <a:r>
              <a:rPr lang="en-US" sz="2400" dirty="0"/>
              <a:t> data available in the `</a:t>
            </a:r>
            <a:r>
              <a:rPr lang="en-US" sz="2400" dirty="0" err="1"/>
              <a:t>gapminder</a:t>
            </a:r>
            <a:r>
              <a:rPr lang="en-US" sz="2400" dirty="0"/>
              <a:t>` package</a:t>
            </a:r>
          </a:p>
          <a:p>
            <a:pPr marL="342900" indent="-342900">
              <a:buFont typeface="Arial" panose="020B0604020202020204" pitchFamily="34" charset="0"/>
              <a:buChar char="•"/>
            </a:pPr>
            <a:r>
              <a:rPr lang="en-US" sz="2400" dirty="0"/>
              <a:t>Change the theme, scales, etc.</a:t>
            </a:r>
          </a:p>
        </p:txBody>
      </p:sp>
      <p:sp>
        <p:nvSpPr>
          <p:cNvPr id="4" name="Slide Number Placeholder 3">
            <a:extLst>
              <a:ext uri="{FF2B5EF4-FFF2-40B4-BE49-F238E27FC236}">
                <a16:creationId xmlns:a16="http://schemas.microsoft.com/office/drawing/2014/main" id="{ADA41067-CD3B-BE48-9968-879143A2340C}"/>
              </a:ext>
            </a:extLst>
          </p:cNvPr>
          <p:cNvSpPr>
            <a:spLocks noGrp="1"/>
          </p:cNvSpPr>
          <p:nvPr>
            <p:ph type="sldNum" sz="quarter" idx="10"/>
          </p:nvPr>
        </p:nvSpPr>
        <p:spPr/>
        <p:txBody>
          <a:bodyPr/>
          <a:lstStyle/>
          <a:p>
            <a:fld id="{C0D6EFB9-9230-4B7B-84CF-BF17657CE3F9}" type="slidenum">
              <a:rPr lang="en-US" smtClean="0"/>
              <a:t>17</a:t>
            </a:fld>
            <a:endParaRPr lang="en-US"/>
          </a:p>
        </p:txBody>
      </p:sp>
      <p:sp>
        <p:nvSpPr>
          <p:cNvPr id="5" name="Footer Placeholder 4">
            <a:extLst>
              <a:ext uri="{FF2B5EF4-FFF2-40B4-BE49-F238E27FC236}">
                <a16:creationId xmlns:a16="http://schemas.microsoft.com/office/drawing/2014/main" id="{A3CF91FF-349D-964A-92C8-4EDEFE68A6D9}"/>
              </a:ext>
            </a:extLst>
          </p:cNvPr>
          <p:cNvSpPr>
            <a:spLocks noGrp="1"/>
          </p:cNvSpPr>
          <p:nvPr>
            <p:ph type="ftr" sz="quarter" idx="3"/>
          </p:nvPr>
        </p:nvSpPr>
        <p:spPr/>
        <p:txBody>
          <a:bodyPr/>
          <a:lstStyle/>
          <a:p>
            <a:r>
              <a:rPr lang="en-US"/>
              <a:t>SOURCE:</a:t>
            </a:r>
            <a:endParaRPr lang="en-US" dirty="0"/>
          </a:p>
        </p:txBody>
      </p:sp>
    </p:spTree>
    <p:extLst>
      <p:ext uri="{BB962C8B-B14F-4D97-AF65-F5344CB8AC3E}">
        <p14:creationId xmlns:p14="http://schemas.microsoft.com/office/powerpoint/2010/main" val="2733799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3F6A-65D7-3C48-9DC3-E10FAB2A1F65}"/>
              </a:ext>
            </a:extLst>
          </p:cNvPr>
          <p:cNvSpPr>
            <a:spLocks noGrp="1"/>
          </p:cNvSpPr>
          <p:nvPr>
            <p:ph type="title"/>
          </p:nvPr>
        </p:nvSpPr>
        <p:spPr/>
        <p:txBody>
          <a:bodyPr/>
          <a:lstStyle/>
          <a:p>
            <a:r>
              <a:rPr lang="en-US"/>
              <a:t>Homework</a:t>
            </a:r>
          </a:p>
        </p:txBody>
      </p:sp>
    </p:spTree>
    <p:extLst>
      <p:ext uri="{BB962C8B-B14F-4D97-AF65-F5344CB8AC3E}">
        <p14:creationId xmlns:p14="http://schemas.microsoft.com/office/powerpoint/2010/main" val="4012928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4F69F-DECD-A248-A8E1-158B589AC368}"/>
              </a:ext>
            </a:extLst>
          </p:cNvPr>
          <p:cNvSpPr>
            <a:spLocks noGrp="1"/>
          </p:cNvSpPr>
          <p:nvPr>
            <p:ph type="title"/>
          </p:nvPr>
        </p:nvSpPr>
        <p:spPr/>
        <p:txBody>
          <a:bodyPr/>
          <a:lstStyle/>
          <a:p>
            <a:r>
              <a:rPr lang="en-US" dirty="0"/>
              <a:t>Homework 1</a:t>
            </a:r>
          </a:p>
        </p:txBody>
      </p:sp>
      <p:sp>
        <p:nvSpPr>
          <p:cNvPr id="3" name="Content Placeholder 2">
            <a:extLst>
              <a:ext uri="{FF2B5EF4-FFF2-40B4-BE49-F238E27FC236}">
                <a16:creationId xmlns:a16="http://schemas.microsoft.com/office/drawing/2014/main" id="{8448F7BB-16D8-604D-80B7-942E08564CCA}"/>
              </a:ext>
            </a:extLst>
          </p:cNvPr>
          <p:cNvSpPr>
            <a:spLocks noGrp="1"/>
          </p:cNvSpPr>
          <p:nvPr>
            <p:ph idx="1"/>
          </p:nvPr>
        </p:nvSpPr>
        <p:spPr/>
        <p:txBody>
          <a:bodyPr/>
          <a:lstStyle/>
          <a:p>
            <a:pPr marL="285750" indent="-285750">
              <a:buFont typeface="Arial" panose="020B0604020202020204" pitchFamily="34" charset="0"/>
              <a:buChar char="•"/>
            </a:pPr>
            <a:r>
              <a:rPr lang="en-US" dirty="0"/>
              <a:t>In Week 5, you replicated a visual in </a:t>
            </a:r>
            <a:r>
              <a:rPr lang="en-US" dirty="0" err="1"/>
              <a:t>ggplot</a:t>
            </a:r>
            <a:r>
              <a:rPr lang="en-US" dirty="0"/>
              <a:t> – now make it look pretty</a:t>
            </a:r>
          </a:p>
          <a:p>
            <a:pPr marL="285750" indent="-285750">
              <a:buFont typeface="Arial" panose="020B0604020202020204" pitchFamily="34" charset="0"/>
              <a:buChar char="•"/>
            </a:pPr>
            <a:r>
              <a:rPr lang="en-US" dirty="0"/>
              <a:t>Grading criteria:</a:t>
            </a:r>
          </a:p>
          <a:p>
            <a:pPr marL="745056" lvl="1" indent="-285750">
              <a:buFont typeface="Arial" panose="020B0604020202020204" pitchFamily="34" charset="0"/>
              <a:buChar char="•"/>
            </a:pPr>
            <a:r>
              <a:rPr lang="en-US" dirty="0"/>
              <a:t>Theme elements</a:t>
            </a:r>
          </a:p>
          <a:p>
            <a:pPr marL="745056" lvl="1" indent="-285750">
              <a:buFont typeface="Arial" panose="020B0604020202020204" pitchFamily="34" charset="0"/>
              <a:buChar char="•"/>
            </a:pPr>
            <a:r>
              <a:rPr lang="en-US" dirty="0"/>
              <a:t>Axis scales</a:t>
            </a:r>
          </a:p>
          <a:p>
            <a:pPr marL="745056" lvl="1" indent="-285750">
              <a:buFont typeface="Arial" panose="020B0604020202020204" pitchFamily="34" charset="0"/>
              <a:buChar char="•"/>
            </a:pPr>
            <a:r>
              <a:rPr lang="en-US" dirty="0"/>
              <a:t>Colors</a:t>
            </a:r>
          </a:p>
          <a:p>
            <a:pPr marL="745056" lvl="1" indent="-285750">
              <a:buFont typeface="Arial" panose="020B0604020202020204" pitchFamily="34" charset="0"/>
              <a:buChar char="•"/>
            </a:pPr>
            <a:r>
              <a:rPr lang="en-US" dirty="0"/>
              <a:t>Axis limits</a:t>
            </a:r>
          </a:p>
          <a:p>
            <a:pPr marL="745056" lvl="1" indent="-285750">
              <a:buFont typeface="Arial" panose="020B0604020202020204" pitchFamily="34" charset="0"/>
              <a:buChar char="•"/>
            </a:pPr>
            <a:r>
              <a:rPr lang="en-US" dirty="0"/>
              <a:t>Titles and other text</a:t>
            </a:r>
          </a:p>
        </p:txBody>
      </p:sp>
      <p:sp>
        <p:nvSpPr>
          <p:cNvPr id="4" name="Slide Number Placeholder 3">
            <a:extLst>
              <a:ext uri="{FF2B5EF4-FFF2-40B4-BE49-F238E27FC236}">
                <a16:creationId xmlns:a16="http://schemas.microsoft.com/office/drawing/2014/main" id="{56A20692-B705-4347-912B-C934260FFC43}"/>
              </a:ext>
            </a:extLst>
          </p:cNvPr>
          <p:cNvSpPr>
            <a:spLocks noGrp="1"/>
          </p:cNvSpPr>
          <p:nvPr>
            <p:ph type="sldNum" sz="quarter" idx="10"/>
          </p:nvPr>
        </p:nvSpPr>
        <p:spPr/>
        <p:txBody>
          <a:bodyPr/>
          <a:lstStyle/>
          <a:p>
            <a:fld id="{C0D6EFB9-9230-4B7B-84CF-BF17657CE3F9}" type="slidenum">
              <a:rPr lang="en-US" smtClean="0"/>
              <a:t>19</a:t>
            </a:fld>
            <a:endParaRPr lang="en-US"/>
          </a:p>
        </p:txBody>
      </p:sp>
    </p:spTree>
    <p:extLst>
      <p:ext uri="{BB962C8B-B14F-4D97-AF65-F5344CB8AC3E}">
        <p14:creationId xmlns:p14="http://schemas.microsoft.com/office/powerpoint/2010/main" val="380311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B5B2-422F-FF4F-B5C9-830FD41C0499}"/>
              </a:ext>
            </a:extLst>
          </p:cNvPr>
          <p:cNvSpPr>
            <a:spLocks noGrp="1"/>
          </p:cNvSpPr>
          <p:nvPr>
            <p:ph type="title"/>
          </p:nvPr>
        </p:nvSpPr>
        <p:spPr/>
        <p:txBody>
          <a:bodyPr/>
          <a:lstStyle/>
          <a:p>
            <a:r>
              <a:rPr lang="en-US" dirty="0"/>
              <a:t>Data Viz #1</a:t>
            </a:r>
          </a:p>
        </p:txBody>
      </p:sp>
      <p:sp>
        <p:nvSpPr>
          <p:cNvPr id="3" name="Slide Number Placeholder 2">
            <a:extLst>
              <a:ext uri="{FF2B5EF4-FFF2-40B4-BE49-F238E27FC236}">
                <a16:creationId xmlns:a16="http://schemas.microsoft.com/office/drawing/2014/main" id="{3D0C84A7-6C9D-8F4C-9A40-98F62E29B6E7}"/>
              </a:ext>
            </a:extLst>
          </p:cNvPr>
          <p:cNvSpPr>
            <a:spLocks noGrp="1"/>
          </p:cNvSpPr>
          <p:nvPr>
            <p:ph type="sldNum" sz="quarter" idx="10"/>
          </p:nvPr>
        </p:nvSpPr>
        <p:spPr/>
        <p:txBody>
          <a:bodyPr/>
          <a:lstStyle/>
          <a:p>
            <a:fld id="{C0D6EFB9-9230-4B7B-84CF-BF17657CE3F9}" type="slidenum">
              <a:rPr lang="en-US" smtClean="0"/>
              <a:t>2</a:t>
            </a:fld>
            <a:endParaRPr lang="en-US"/>
          </a:p>
        </p:txBody>
      </p:sp>
      <p:sp>
        <p:nvSpPr>
          <p:cNvPr id="4" name="Footer Placeholder 3">
            <a:extLst>
              <a:ext uri="{FF2B5EF4-FFF2-40B4-BE49-F238E27FC236}">
                <a16:creationId xmlns:a16="http://schemas.microsoft.com/office/drawing/2014/main" id="{C858C911-71A7-C240-983E-5D24F59DDE7F}"/>
              </a:ext>
            </a:extLst>
          </p:cNvPr>
          <p:cNvSpPr>
            <a:spLocks noGrp="1"/>
          </p:cNvSpPr>
          <p:nvPr>
            <p:ph type="ftr" sz="quarter" idx="3"/>
          </p:nvPr>
        </p:nvSpPr>
        <p:spPr/>
        <p:txBody>
          <a:bodyPr/>
          <a:lstStyle/>
          <a:p>
            <a:r>
              <a:rPr lang="en-US" dirty="0"/>
              <a:t>SOURCE: http://</a:t>
            </a:r>
            <a:r>
              <a:rPr lang="en-US" dirty="0" err="1"/>
              <a:t>metrocosm.com</a:t>
            </a:r>
            <a:r>
              <a:rPr lang="en-US" dirty="0"/>
              <a:t>/</a:t>
            </a:r>
            <a:r>
              <a:rPr lang="en-US" dirty="0" err="1"/>
              <a:t>whats</a:t>
            </a:r>
            <a:r>
              <a:rPr lang="en-US" dirty="0"/>
              <a:t>-across-the-ocean/</a:t>
            </a:r>
          </a:p>
        </p:txBody>
      </p:sp>
      <p:pic>
        <p:nvPicPr>
          <p:cNvPr id="1026" name="Picture 2" descr="new york across the ocean">
            <a:extLst>
              <a:ext uri="{FF2B5EF4-FFF2-40B4-BE49-F238E27FC236}">
                <a16:creationId xmlns:a16="http://schemas.microsoft.com/office/drawing/2014/main" id="{E3443DE4-24CF-444C-BFBE-03DD32F39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730250"/>
            <a:ext cx="975360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6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B909-207F-E243-88E4-0FB3B389AA81}"/>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16E92206-35B9-C847-8B48-7B056C5DB98F}"/>
              </a:ext>
            </a:extLst>
          </p:cNvPr>
          <p:cNvSpPr>
            <a:spLocks noGrp="1"/>
          </p:cNvSpPr>
          <p:nvPr>
            <p:ph idx="1"/>
          </p:nvPr>
        </p:nvSpPr>
        <p:spPr/>
        <p:txBody>
          <a:bodyPr/>
          <a:lstStyle/>
          <a:p>
            <a:pPr marL="285750" indent="-285750">
              <a:buFont typeface="Arial" panose="020B0604020202020204" pitchFamily="34" charset="0"/>
              <a:buChar char="•"/>
            </a:pPr>
            <a:r>
              <a:rPr lang="en-US" dirty="0"/>
              <a:t>Find a political claim</a:t>
            </a:r>
          </a:p>
          <a:p>
            <a:pPr marL="285750" indent="-285750">
              <a:buFont typeface="Arial" panose="020B0604020202020204" pitchFamily="34" charset="0"/>
              <a:buChar char="•"/>
            </a:pPr>
            <a:r>
              <a:rPr lang="en-US" dirty="0"/>
              <a:t>Make a data visualization that refutes/supports that political claim</a:t>
            </a:r>
          </a:p>
          <a:p>
            <a:pPr marL="285750" indent="-285750">
              <a:buFont typeface="Arial" panose="020B0604020202020204" pitchFamily="34" charset="0"/>
              <a:buChar char="•"/>
            </a:pPr>
            <a:r>
              <a:rPr lang="en-US" dirty="0"/>
              <a:t>Reference any articles that include your data/visual</a:t>
            </a:r>
          </a:p>
        </p:txBody>
      </p:sp>
      <p:sp>
        <p:nvSpPr>
          <p:cNvPr id="4" name="Slide Number Placeholder 3">
            <a:extLst>
              <a:ext uri="{FF2B5EF4-FFF2-40B4-BE49-F238E27FC236}">
                <a16:creationId xmlns:a16="http://schemas.microsoft.com/office/drawing/2014/main" id="{8B532198-A1B4-924F-9E95-073AA7A40B3F}"/>
              </a:ext>
            </a:extLst>
          </p:cNvPr>
          <p:cNvSpPr>
            <a:spLocks noGrp="1"/>
          </p:cNvSpPr>
          <p:nvPr>
            <p:ph type="sldNum" sz="quarter" idx="10"/>
          </p:nvPr>
        </p:nvSpPr>
        <p:spPr/>
        <p:txBody>
          <a:bodyPr/>
          <a:lstStyle/>
          <a:p>
            <a:fld id="{C0D6EFB9-9230-4B7B-84CF-BF17657CE3F9}" type="slidenum">
              <a:rPr lang="en-US" smtClean="0"/>
              <a:t>20</a:t>
            </a:fld>
            <a:endParaRPr lang="en-US"/>
          </a:p>
        </p:txBody>
      </p:sp>
    </p:spTree>
    <p:extLst>
      <p:ext uri="{BB962C8B-B14F-4D97-AF65-F5344CB8AC3E}">
        <p14:creationId xmlns:p14="http://schemas.microsoft.com/office/powerpoint/2010/main" val="343478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B5B2-422F-FF4F-B5C9-830FD41C0499}"/>
              </a:ext>
            </a:extLst>
          </p:cNvPr>
          <p:cNvSpPr>
            <a:spLocks noGrp="1"/>
          </p:cNvSpPr>
          <p:nvPr>
            <p:ph type="title"/>
          </p:nvPr>
        </p:nvSpPr>
        <p:spPr/>
        <p:txBody>
          <a:bodyPr/>
          <a:lstStyle/>
          <a:p>
            <a:r>
              <a:rPr lang="en-US" dirty="0"/>
              <a:t>Data Viz #1</a:t>
            </a:r>
          </a:p>
        </p:txBody>
      </p:sp>
      <p:sp>
        <p:nvSpPr>
          <p:cNvPr id="3" name="Slide Number Placeholder 2">
            <a:extLst>
              <a:ext uri="{FF2B5EF4-FFF2-40B4-BE49-F238E27FC236}">
                <a16:creationId xmlns:a16="http://schemas.microsoft.com/office/drawing/2014/main" id="{3D0C84A7-6C9D-8F4C-9A40-98F62E29B6E7}"/>
              </a:ext>
            </a:extLst>
          </p:cNvPr>
          <p:cNvSpPr>
            <a:spLocks noGrp="1"/>
          </p:cNvSpPr>
          <p:nvPr>
            <p:ph type="sldNum" sz="quarter" idx="10"/>
          </p:nvPr>
        </p:nvSpPr>
        <p:spPr/>
        <p:txBody>
          <a:bodyPr/>
          <a:lstStyle/>
          <a:p>
            <a:fld id="{C0D6EFB9-9230-4B7B-84CF-BF17657CE3F9}" type="slidenum">
              <a:rPr lang="en-US" smtClean="0"/>
              <a:t>3</a:t>
            </a:fld>
            <a:endParaRPr lang="en-US"/>
          </a:p>
        </p:txBody>
      </p:sp>
      <p:sp>
        <p:nvSpPr>
          <p:cNvPr id="4" name="Footer Placeholder 3">
            <a:extLst>
              <a:ext uri="{FF2B5EF4-FFF2-40B4-BE49-F238E27FC236}">
                <a16:creationId xmlns:a16="http://schemas.microsoft.com/office/drawing/2014/main" id="{C858C911-71A7-C240-983E-5D24F59DDE7F}"/>
              </a:ext>
            </a:extLst>
          </p:cNvPr>
          <p:cNvSpPr>
            <a:spLocks noGrp="1"/>
          </p:cNvSpPr>
          <p:nvPr>
            <p:ph type="ftr" sz="quarter" idx="3"/>
          </p:nvPr>
        </p:nvSpPr>
        <p:spPr/>
        <p:txBody>
          <a:bodyPr/>
          <a:lstStyle/>
          <a:p>
            <a:r>
              <a:rPr lang="en-US" dirty="0"/>
              <a:t>SOURCE: http://</a:t>
            </a:r>
            <a:r>
              <a:rPr lang="en-US" dirty="0" err="1"/>
              <a:t>metrocosm.com</a:t>
            </a:r>
            <a:r>
              <a:rPr lang="en-US" dirty="0"/>
              <a:t>/us-housing-markets-</a:t>
            </a:r>
            <a:r>
              <a:rPr lang="en-US" dirty="0" err="1"/>
              <a:t>map.html</a:t>
            </a:r>
            <a:endParaRPr lang="en-US" dirty="0"/>
          </a:p>
        </p:txBody>
      </p:sp>
      <p:pic>
        <p:nvPicPr>
          <p:cNvPr id="8" name="Picture 7">
            <a:extLst>
              <a:ext uri="{FF2B5EF4-FFF2-40B4-BE49-F238E27FC236}">
                <a16:creationId xmlns:a16="http://schemas.microsoft.com/office/drawing/2014/main" id="{4C98B718-E9ED-0A48-97EB-707D6B6CC140}"/>
              </a:ext>
            </a:extLst>
          </p:cNvPr>
          <p:cNvPicPr>
            <a:picLocks noChangeAspect="1"/>
          </p:cNvPicPr>
          <p:nvPr/>
        </p:nvPicPr>
        <p:blipFill>
          <a:blip r:embed="rId2"/>
          <a:stretch>
            <a:fillRect/>
          </a:stretch>
        </p:blipFill>
        <p:spPr>
          <a:xfrm>
            <a:off x="0" y="-29183"/>
            <a:ext cx="12192000" cy="6430828"/>
          </a:xfrm>
          <a:prstGeom prst="rect">
            <a:avLst/>
          </a:prstGeom>
        </p:spPr>
      </p:pic>
    </p:spTree>
    <p:extLst>
      <p:ext uri="{BB962C8B-B14F-4D97-AF65-F5344CB8AC3E}">
        <p14:creationId xmlns:p14="http://schemas.microsoft.com/office/powerpoint/2010/main" val="48529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B5B2-422F-FF4F-B5C9-830FD41C0499}"/>
              </a:ext>
            </a:extLst>
          </p:cNvPr>
          <p:cNvSpPr>
            <a:spLocks noGrp="1"/>
          </p:cNvSpPr>
          <p:nvPr>
            <p:ph type="title"/>
          </p:nvPr>
        </p:nvSpPr>
        <p:spPr/>
        <p:txBody>
          <a:bodyPr/>
          <a:lstStyle/>
          <a:p>
            <a:r>
              <a:rPr lang="en-US" dirty="0"/>
              <a:t>Data Viz #1</a:t>
            </a:r>
          </a:p>
        </p:txBody>
      </p:sp>
      <p:sp>
        <p:nvSpPr>
          <p:cNvPr id="3" name="Slide Number Placeholder 2">
            <a:extLst>
              <a:ext uri="{FF2B5EF4-FFF2-40B4-BE49-F238E27FC236}">
                <a16:creationId xmlns:a16="http://schemas.microsoft.com/office/drawing/2014/main" id="{3D0C84A7-6C9D-8F4C-9A40-98F62E29B6E7}"/>
              </a:ext>
            </a:extLst>
          </p:cNvPr>
          <p:cNvSpPr>
            <a:spLocks noGrp="1"/>
          </p:cNvSpPr>
          <p:nvPr>
            <p:ph type="sldNum" sz="quarter" idx="10"/>
          </p:nvPr>
        </p:nvSpPr>
        <p:spPr/>
        <p:txBody>
          <a:bodyPr/>
          <a:lstStyle/>
          <a:p>
            <a:fld id="{C0D6EFB9-9230-4B7B-84CF-BF17657CE3F9}" type="slidenum">
              <a:rPr lang="en-US" smtClean="0"/>
              <a:t>4</a:t>
            </a:fld>
            <a:endParaRPr lang="en-US"/>
          </a:p>
        </p:txBody>
      </p:sp>
      <p:sp>
        <p:nvSpPr>
          <p:cNvPr id="4" name="Footer Placeholder 3">
            <a:extLst>
              <a:ext uri="{FF2B5EF4-FFF2-40B4-BE49-F238E27FC236}">
                <a16:creationId xmlns:a16="http://schemas.microsoft.com/office/drawing/2014/main" id="{C858C911-71A7-C240-983E-5D24F59DDE7F}"/>
              </a:ext>
            </a:extLst>
          </p:cNvPr>
          <p:cNvSpPr>
            <a:spLocks noGrp="1"/>
          </p:cNvSpPr>
          <p:nvPr>
            <p:ph type="ftr" sz="quarter" idx="3"/>
          </p:nvPr>
        </p:nvSpPr>
        <p:spPr/>
        <p:txBody>
          <a:bodyPr/>
          <a:lstStyle/>
          <a:p>
            <a:r>
              <a:rPr lang="en-US" dirty="0"/>
              <a:t>SOURCE: https://</a:t>
            </a:r>
            <a:r>
              <a:rPr lang="en-US" dirty="0" err="1"/>
              <a:t>graphics.reuters.com</a:t>
            </a:r>
            <a:r>
              <a:rPr lang="en-US" dirty="0"/>
              <a:t>/CALIFORNIA-WILDFIRE/AIRCRAFT/</a:t>
            </a:r>
            <a:r>
              <a:rPr lang="en-US" dirty="0" err="1"/>
              <a:t>bdwpkzmyyvm</a:t>
            </a:r>
            <a:r>
              <a:rPr lang="en-US" dirty="0"/>
              <a:t>/</a:t>
            </a:r>
            <a:r>
              <a:rPr lang="en-US" dirty="0" err="1"/>
              <a:t>index.html</a:t>
            </a:r>
            <a:endParaRPr lang="en-US" dirty="0"/>
          </a:p>
        </p:txBody>
      </p:sp>
      <p:pic>
        <p:nvPicPr>
          <p:cNvPr id="6" name="Picture 5">
            <a:extLst>
              <a:ext uri="{FF2B5EF4-FFF2-40B4-BE49-F238E27FC236}">
                <a16:creationId xmlns:a16="http://schemas.microsoft.com/office/drawing/2014/main" id="{1B6EAFEA-D589-9D49-BE8B-33D9C568185D}"/>
              </a:ext>
            </a:extLst>
          </p:cNvPr>
          <p:cNvPicPr>
            <a:picLocks noChangeAspect="1"/>
          </p:cNvPicPr>
          <p:nvPr/>
        </p:nvPicPr>
        <p:blipFill>
          <a:blip r:embed="rId2"/>
          <a:stretch>
            <a:fillRect/>
          </a:stretch>
        </p:blipFill>
        <p:spPr>
          <a:xfrm>
            <a:off x="386607" y="216300"/>
            <a:ext cx="11373593" cy="6193277"/>
          </a:xfrm>
          <a:prstGeom prst="rect">
            <a:avLst/>
          </a:prstGeom>
        </p:spPr>
      </p:pic>
    </p:spTree>
    <p:extLst>
      <p:ext uri="{BB962C8B-B14F-4D97-AF65-F5344CB8AC3E}">
        <p14:creationId xmlns:p14="http://schemas.microsoft.com/office/powerpoint/2010/main" val="82170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B5B2-422F-FF4F-B5C9-830FD41C0499}"/>
              </a:ext>
            </a:extLst>
          </p:cNvPr>
          <p:cNvSpPr>
            <a:spLocks noGrp="1"/>
          </p:cNvSpPr>
          <p:nvPr>
            <p:ph type="title"/>
          </p:nvPr>
        </p:nvSpPr>
        <p:spPr/>
        <p:txBody>
          <a:bodyPr/>
          <a:lstStyle/>
          <a:p>
            <a:r>
              <a:rPr lang="en-US" dirty="0"/>
              <a:t>Quote of the Week</a:t>
            </a:r>
          </a:p>
        </p:txBody>
      </p:sp>
      <p:sp>
        <p:nvSpPr>
          <p:cNvPr id="3" name="Slide Number Placeholder 2">
            <a:extLst>
              <a:ext uri="{FF2B5EF4-FFF2-40B4-BE49-F238E27FC236}">
                <a16:creationId xmlns:a16="http://schemas.microsoft.com/office/drawing/2014/main" id="{3D0C84A7-6C9D-8F4C-9A40-98F62E29B6E7}"/>
              </a:ext>
            </a:extLst>
          </p:cNvPr>
          <p:cNvSpPr>
            <a:spLocks noGrp="1"/>
          </p:cNvSpPr>
          <p:nvPr>
            <p:ph type="sldNum" sz="quarter" idx="10"/>
          </p:nvPr>
        </p:nvSpPr>
        <p:spPr/>
        <p:txBody>
          <a:bodyPr/>
          <a:lstStyle/>
          <a:p>
            <a:fld id="{C0D6EFB9-9230-4B7B-84CF-BF17657CE3F9}" type="slidenum">
              <a:rPr lang="en-US" smtClean="0"/>
              <a:t>5</a:t>
            </a:fld>
            <a:endParaRPr lang="en-US"/>
          </a:p>
        </p:txBody>
      </p:sp>
      <p:sp>
        <p:nvSpPr>
          <p:cNvPr id="4" name="Footer Placeholder 3">
            <a:extLst>
              <a:ext uri="{FF2B5EF4-FFF2-40B4-BE49-F238E27FC236}">
                <a16:creationId xmlns:a16="http://schemas.microsoft.com/office/drawing/2014/main" id="{C858C911-71A7-C240-983E-5D24F59DDE7F}"/>
              </a:ext>
            </a:extLst>
          </p:cNvPr>
          <p:cNvSpPr>
            <a:spLocks noGrp="1"/>
          </p:cNvSpPr>
          <p:nvPr>
            <p:ph type="ftr" sz="quarter" idx="3"/>
          </p:nvPr>
        </p:nvSpPr>
        <p:spPr/>
        <p:txBody>
          <a:bodyPr/>
          <a:lstStyle/>
          <a:p>
            <a:r>
              <a:rPr lang="en-US" dirty="0"/>
              <a:t>SOURCE: Kieran Healy, Data Visualization</a:t>
            </a:r>
          </a:p>
        </p:txBody>
      </p:sp>
      <p:pic>
        <p:nvPicPr>
          <p:cNvPr id="5" name="Picture 4">
            <a:extLst>
              <a:ext uri="{FF2B5EF4-FFF2-40B4-BE49-F238E27FC236}">
                <a16:creationId xmlns:a16="http://schemas.microsoft.com/office/drawing/2014/main" id="{CC73AE90-0635-974E-8E1D-059A9F88AA9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57" b="90801" l="10000" r="90000">
                        <a14:foregroundMark x1="22442" y1="18398" x2="22442" y2="18398"/>
                        <a14:foregroundMark x1="71047" y1="8605" x2="71047" y2="8605"/>
                        <a14:foregroundMark x1="62209" y1="90801" x2="62209" y2="90801"/>
                      </a14:backgroundRemoval>
                    </a14:imgEffect>
                  </a14:imgLayer>
                </a14:imgProps>
              </a:ext>
            </a:extLst>
          </a:blip>
          <a:stretch>
            <a:fillRect/>
          </a:stretch>
        </p:blipFill>
        <p:spPr>
          <a:xfrm rot="10800000">
            <a:off x="255333" y="874700"/>
            <a:ext cx="2089282" cy="1637414"/>
          </a:xfrm>
          <a:prstGeom prst="rect">
            <a:avLst/>
          </a:prstGeom>
        </p:spPr>
      </p:pic>
      <p:pic>
        <p:nvPicPr>
          <p:cNvPr id="6" name="Picture 5">
            <a:extLst>
              <a:ext uri="{FF2B5EF4-FFF2-40B4-BE49-F238E27FC236}">
                <a16:creationId xmlns:a16="http://schemas.microsoft.com/office/drawing/2014/main" id="{37744783-AFFE-4B45-AFB6-3979D1DEBE7C}"/>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8457" b="90801" l="10000" r="90000">
                        <a14:foregroundMark x1="22442" y1="18398" x2="22442" y2="18398"/>
                        <a14:foregroundMark x1="71047" y1="8605" x2="71047" y2="8605"/>
                        <a14:foregroundMark x1="62209" y1="90801" x2="62209" y2="90801"/>
                      </a14:backgroundRemoval>
                    </a14:imgEffect>
                  </a14:imgLayer>
                </a14:imgProps>
              </a:ext>
            </a:extLst>
          </a:blip>
          <a:stretch>
            <a:fillRect/>
          </a:stretch>
        </p:blipFill>
        <p:spPr>
          <a:xfrm>
            <a:off x="8861259" y="4492390"/>
            <a:ext cx="2089282" cy="1637414"/>
          </a:xfrm>
          <a:prstGeom prst="rect">
            <a:avLst/>
          </a:prstGeom>
        </p:spPr>
      </p:pic>
      <p:sp>
        <p:nvSpPr>
          <p:cNvPr id="7" name="TextBox 6">
            <a:extLst>
              <a:ext uri="{FF2B5EF4-FFF2-40B4-BE49-F238E27FC236}">
                <a16:creationId xmlns:a16="http://schemas.microsoft.com/office/drawing/2014/main" id="{13346D4F-37F3-A345-91E9-833DE5800CFB}"/>
              </a:ext>
            </a:extLst>
          </p:cNvPr>
          <p:cNvSpPr txBox="1"/>
          <p:nvPr/>
        </p:nvSpPr>
        <p:spPr>
          <a:xfrm>
            <a:off x="2365692" y="1169083"/>
            <a:ext cx="8267832" cy="4524315"/>
          </a:xfrm>
          <a:prstGeom prst="rect">
            <a:avLst/>
          </a:prstGeom>
          <a:noFill/>
        </p:spPr>
        <p:txBody>
          <a:bodyPr wrap="square" rtlCol="0">
            <a:spAutoFit/>
          </a:bodyPr>
          <a:lstStyle/>
          <a:p>
            <a:r>
              <a:rPr lang="en-US" dirty="0"/>
              <a:t>It can be a little disorienting to learn a programming language like R, mostly because at the beginning there seem to be so many pieces to fit together for things to work properly. It can seem like you have learn everything before you can do anything. The language has some possibly unfamiliar concepts that define how it works, like “object,” ”function,” or “class.” The syntactic rules for writing code are annoyingly picky. Error messages seem obscure; help pages terse; other people have had </a:t>
            </a:r>
            <a:r>
              <a:rPr lang="en-US" i="1" dirty="0"/>
              <a:t>not quite </a:t>
            </a:r>
            <a:r>
              <a:rPr lang="en-US" dirty="0"/>
              <a:t> the same issue as you...</a:t>
            </a:r>
          </a:p>
          <a:p>
            <a:endParaRPr lang="en-US" dirty="0"/>
          </a:p>
          <a:p>
            <a:r>
              <a:rPr lang="en-US" dirty="0"/>
              <a:t>...Don’t panic. You have to start somewhere.</a:t>
            </a:r>
          </a:p>
        </p:txBody>
      </p:sp>
    </p:spTree>
    <p:extLst>
      <p:ext uri="{BB962C8B-B14F-4D97-AF65-F5344CB8AC3E}">
        <p14:creationId xmlns:p14="http://schemas.microsoft.com/office/powerpoint/2010/main" val="109199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427A-33A7-EA47-86E5-BD290E4C3C0A}"/>
              </a:ext>
            </a:extLst>
          </p:cNvPr>
          <p:cNvSpPr>
            <a:spLocks noGrp="1"/>
          </p:cNvSpPr>
          <p:nvPr>
            <p:ph type="title"/>
          </p:nvPr>
        </p:nvSpPr>
        <p:spPr/>
        <p:txBody>
          <a:bodyPr/>
          <a:lstStyle/>
          <a:p>
            <a:r>
              <a:rPr lang="en-US" dirty="0"/>
              <a:t>Homework 4 and 5</a:t>
            </a:r>
          </a:p>
        </p:txBody>
      </p:sp>
      <p:sp>
        <p:nvSpPr>
          <p:cNvPr id="3" name="Slide Number Placeholder 2">
            <a:extLst>
              <a:ext uri="{FF2B5EF4-FFF2-40B4-BE49-F238E27FC236}">
                <a16:creationId xmlns:a16="http://schemas.microsoft.com/office/drawing/2014/main" id="{C243DF48-46D5-1647-8439-D1C127FED422}"/>
              </a:ext>
            </a:extLst>
          </p:cNvPr>
          <p:cNvSpPr>
            <a:spLocks noGrp="1"/>
          </p:cNvSpPr>
          <p:nvPr>
            <p:ph type="sldNum" sz="quarter" idx="10"/>
          </p:nvPr>
        </p:nvSpPr>
        <p:spPr/>
        <p:txBody>
          <a:bodyPr/>
          <a:lstStyle/>
          <a:p>
            <a:fld id="{C0D6EFB9-9230-4B7B-84CF-BF17657CE3F9}" type="slidenum">
              <a:rPr lang="en-US" smtClean="0"/>
              <a:t>6</a:t>
            </a:fld>
            <a:endParaRPr lang="en-US"/>
          </a:p>
        </p:txBody>
      </p:sp>
      <p:sp>
        <p:nvSpPr>
          <p:cNvPr id="4" name="Footer Placeholder 3">
            <a:extLst>
              <a:ext uri="{FF2B5EF4-FFF2-40B4-BE49-F238E27FC236}">
                <a16:creationId xmlns:a16="http://schemas.microsoft.com/office/drawing/2014/main" id="{69EFE05D-EE62-E14E-B304-BD385C6D9725}"/>
              </a:ext>
            </a:extLst>
          </p:cNvPr>
          <p:cNvSpPr>
            <a:spLocks noGrp="1"/>
          </p:cNvSpPr>
          <p:nvPr>
            <p:ph type="ftr" sz="quarter" idx="3"/>
          </p:nvPr>
        </p:nvSpPr>
        <p:spPr/>
        <p:txBody>
          <a:bodyPr/>
          <a:lstStyle/>
          <a:p>
            <a:r>
              <a:rPr lang="en-US"/>
              <a:t>SOURCE:</a:t>
            </a:r>
            <a:endParaRPr lang="en-US" dirty="0"/>
          </a:p>
        </p:txBody>
      </p:sp>
    </p:spTree>
    <p:extLst>
      <p:ext uri="{BB962C8B-B14F-4D97-AF65-F5344CB8AC3E}">
        <p14:creationId xmlns:p14="http://schemas.microsoft.com/office/powerpoint/2010/main" val="3558765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2070-FC46-BB4D-AE2C-E4A6BFDD0695}"/>
              </a:ext>
            </a:extLst>
          </p:cNvPr>
          <p:cNvSpPr>
            <a:spLocks noGrp="1"/>
          </p:cNvSpPr>
          <p:nvPr>
            <p:ph type="title"/>
          </p:nvPr>
        </p:nvSpPr>
        <p:spPr/>
        <p:txBody>
          <a:bodyPr/>
          <a:lstStyle/>
          <a:p>
            <a:r>
              <a:rPr lang="en-US" dirty="0"/>
              <a:t>Moving forward, quarterly commissions will be based off of customer responses to the satisfaction question instead of the NPS question</a:t>
            </a:r>
          </a:p>
        </p:txBody>
      </p:sp>
      <p:pic>
        <p:nvPicPr>
          <p:cNvPr id="15" name="Content Placeholder 14">
            <a:extLst>
              <a:ext uri="{FF2B5EF4-FFF2-40B4-BE49-F238E27FC236}">
                <a16:creationId xmlns:a16="http://schemas.microsoft.com/office/drawing/2014/main" id="{F29CC399-8121-3D4B-AA6F-2EEB55676A1F}"/>
              </a:ext>
            </a:extLst>
          </p:cNvPr>
          <p:cNvPicPr>
            <a:picLocks noGrp="1" noChangeAspect="1"/>
          </p:cNvPicPr>
          <p:nvPr>
            <p:ph idx="1"/>
          </p:nvPr>
        </p:nvPicPr>
        <p:blipFill>
          <a:blip r:embed="rId2"/>
          <a:stretch>
            <a:fillRect/>
          </a:stretch>
        </p:blipFill>
        <p:spPr>
          <a:xfrm>
            <a:off x="429712" y="2928354"/>
            <a:ext cx="5388545" cy="3412745"/>
          </a:xfrm>
        </p:spPr>
      </p:pic>
      <p:sp>
        <p:nvSpPr>
          <p:cNvPr id="4" name="Slide Number Placeholder 3">
            <a:extLst>
              <a:ext uri="{FF2B5EF4-FFF2-40B4-BE49-F238E27FC236}">
                <a16:creationId xmlns:a16="http://schemas.microsoft.com/office/drawing/2014/main" id="{BE7ECE2F-4440-6048-AF40-CE4BCF21526E}"/>
              </a:ext>
            </a:extLst>
          </p:cNvPr>
          <p:cNvSpPr>
            <a:spLocks noGrp="1"/>
          </p:cNvSpPr>
          <p:nvPr>
            <p:ph type="sldNum" sz="quarter" idx="10"/>
          </p:nvPr>
        </p:nvSpPr>
        <p:spPr/>
        <p:txBody>
          <a:bodyPr/>
          <a:lstStyle/>
          <a:p>
            <a:fld id="{C0D6EFB9-9230-4B7B-84CF-BF17657CE3F9}" type="slidenum">
              <a:rPr lang="en-US" smtClean="0"/>
              <a:t>7</a:t>
            </a:fld>
            <a:endParaRPr lang="en-US"/>
          </a:p>
        </p:txBody>
      </p:sp>
      <p:graphicFrame>
        <p:nvGraphicFramePr>
          <p:cNvPr id="22" name="Table 22">
            <a:extLst>
              <a:ext uri="{FF2B5EF4-FFF2-40B4-BE49-F238E27FC236}">
                <a16:creationId xmlns:a16="http://schemas.microsoft.com/office/drawing/2014/main" id="{1EE20348-550D-C94C-ACB1-0EF1A62D10C0}"/>
              </a:ext>
            </a:extLst>
          </p:cNvPr>
          <p:cNvGraphicFramePr>
            <a:graphicFrameLocks noGrp="1"/>
          </p:cNvGraphicFramePr>
          <p:nvPr>
            <p:ph idx="11"/>
            <p:extLst>
              <p:ext uri="{D42A27DB-BD31-4B8C-83A1-F6EECF244321}">
                <p14:modId xmlns:p14="http://schemas.microsoft.com/office/powerpoint/2010/main" val="284212907"/>
              </p:ext>
            </p:extLst>
          </p:nvPr>
        </p:nvGraphicFramePr>
        <p:xfrm>
          <a:off x="3499117" y="3091927"/>
          <a:ext cx="2171532" cy="1996440"/>
        </p:xfrm>
        <a:graphic>
          <a:graphicData uri="http://schemas.openxmlformats.org/drawingml/2006/table">
            <a:tbl>
              <a:tblPr firstRow="1" bandRow="1">
                <a:tableStyleId>{2D5ABB26-0587-4C30-8999-92F81FD0307C}</a:tableStyleId>
              </a:tblPr>
              <a:tblGrid>
                <a:gridCol w="1048872">
                  <a:extLst>
                    <a:ext uri="{9D8B030D-6E8A-4147-A177-3AD203B41FA5}">
                      <a16:colId xmlns:a16="http://schemas.microsoft.com/office/drawing/2014/main" val="2335685700"/>
                    </a:ext>
                  </a:extLst>
                </a:gridCol>
                <a:gridCol w="1122660">
                  <a:extLst>
                    <a:ext uri="{9D8B030D-6E8A-4147-A177-3AD203B41FA5}">
                      <a16:colId xmlns:a16="http://schemas.microsoft.com/office/drawing/2014/main" val="2145004272"/>
                    </a:ext>
                  </a:extLst>
                </a:gridCol>
              </a:tblGrid>
              <a:tr h="447759">
                <a:tc>
                  <a:txBody>
                    <a:bodyPr/>
                    <a:lstStyle/>
                    <a:p>
                      <a:pPr algn="ctr"/>
                      <a:r>
                        <a:rPr lang="en-US" sz="1400" b="1" dirty="0"/>
                        <a:t>Quantile</a:t>
                      </a:r>
                    </a:p>
                    <a:p>
                      <a:pPr algn="ctr"/>
                      <a:r>
                        <a:rPr lang="en-US" sz="1100" b="1" i="1" dirty="0"/>
                        <a:t>(Ranking %)</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t>Bonus </a:t>
                      </a:r>
                    </a:p>
                    <a:p>
                      <a:pPr algn="ctr"/>
                      <a:r>
                        <a:rPr lang="en-US" sz="1100" b="1" i="1" dirty="0"/>
                        <a:t>(% of Pay)</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83764"/>
                  </a:ext>
                </a:extLst>
              </a:tr>
              <a:tr h="302012">
                <a:tc>
                  <a:txBody>
                    <a:bodyPr/>
                    <a:lstStyle/>
                    <a:p>
                      <a:pPr lvl="0" algn="r"/>
                      <a:r>
                        <a:rPr lang="en-US" sz="1400" dirty="0"/>
                        <a:t>&lt;25%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lvl="0" algn="r"/>
                      <a:r>
                        <a:rPr lang="en-US" sz="1400" dirty="0"/>
                        <a:t>No bonus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5279625"/>
                  </a:ext>
                </a:extLst>
              </a:tr>
              <a:tr h="302012">
                <a:tc>
                  <a:txBody>
                    <a:bodyPr/>
                    <a:lstStyle/>
                    <a:p>
                      <a:pPr lvl="0" algn="r"/>
                      <a:r>
                        <a:rPr lang="en-US" sz="1400" dirty="0"/>
                        <a:t>25% (6)</a:t>
                      </a:r>
                    </a:p>
                  </a:txBody>
                  <a:tcPr>
                    <a:lnR w="12700" cap="flat" cmpd="sng" algn="ctr">
                      <a:solidFill>
                        <a:schemeClr val="tx1"/>
                      </a:solidFill>
                      <a:prstDash val="solid"/>
                      <a:round/>
                      <a:headEnd type="none" w="med" len="med"/>
                      <a:tailEnd type="none" w="med" len="med"/>
                    </a:lnR>
                  </a:tcPr>
                </a:tc>
                <a:tc>
                  <a:txBody>
                    <a:bodyPr/>
                    <a:lstStyle/>
                    <a:p>
                      <a:pPr lvl="0" algn="r"/>
                      <a:r>
                        <a:rPr lang="en-US" sz="1400" dirty="0"/>
                        <a:t>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71092971"/>
                  </a:ext>
                </a:extLst>
              </a:tr>
              <a:tr h="302012">
                <a:tc>
                  <a:txBody>
                    <a:bodyPr/>
                    <a:lstStyle/>
                    <a:p>
                      <a:pPr lvl="0" algn="r"/>
                      <a:r>
                        <a:rPr lang="en-US" sz="1400" dirty="0"/>
                        <a:t>50% (16)</a:t>
                      </a:r>
                    </a:p>
                  </a:txBody>
                  <a:tcPr>
                    <a:lnR w="12700" cap="flat" cmpd="sng" algn="ctr">
                      <a:solidFill>
                        <a:schemeClr val="tx1"/>
                      </a:solidFill>
                      <a:prstDash val="solid"/>
                      <a:round/>
                      <a:headEnd type="none" w="med" len="med"/>
                      <a:tailEnd type="none" w="med" len="med"/>
                    </a:lnR>
                  </a:tcPr>
                </a:tc>
                <a:tc>
                  <a:txBody>
                    <a:bodyPr/>
                    <a:lstStyle/>
                    <a:p>
                      <a:pPr lvl="0" algn="r"/>
                      <a:r>
                        <a:rPr lang="en-US" sz="1400" dirty="0"/>
                        <a:t>10%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71268413"/>
                  </a:ext>
                </a:extLst>
              </a:tr>
              <a:tr h="302012">
                <a:tc>
                  <a:txBody>
                    <a:bodyPr/>
                    <a:lstStyle/>
                    <a:p>
                      <a:pPr lvl="0" algn="r"/>
                      <a:r>
                        <a:rPr lang="en-US" sz="1400" dirty="0"/>
                        <a:t>75% (33)</a:t>
                      </a:r>
                    </a:p>
                  </a:txBody>
                  <a:tcPr>
                    <a:lnR w="12700" cap="flat" cmpd="sng" algn="ctr">
                      <a:solidFill>
                        <a:schemeClr val="tx1"/>
                      </a:solidFill>
                      <a:prstDash val="solid"/>
                      <a:round/>
                      <a:headEnd type="none" w="med" len="med"/>
                      <a:tailEnd type="none" w="med" len="med"/>
                    </a:lnR>
                  </a:tcPr>
                </a:tc>
                <a:tc>
                  <a:txBody>
                    <a:bodyPr/>
                    <a:lstStyle/>
                    <a:p>
                      <a:pPr lvl="0" algn="r"/>
                      <a:r>
                        <a:rPr lang="en-US" sz="1400" dirty="0"/>
                        <a:t>15%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21483707"/>
                  </a:ext>
                </a:extLst>
              </a:tr>
              <a:tr h="302012">
                <a:tc>
                  <a:txBody>
                    <a:bodyPr/>
                    <a:lstStyle/>
                    <a:p>
                      <a:pPr lvl="0" algn="r"/>
                      <a:r>
                        <a:rPr lang="en-US" sz="1400" dirty="0"/>
                        <a:t>90% (5)</a:t>
                      </a:r>
                    </a:p>
                  </a:txBody>
                  <a:tcPr>
                    <a:lnR w="12700" cap="flat" cmpd="sng" algn="ctr">
                      <a:solidFill>
                        <a:schemeClr val="tx1"/>
                      </a:solidFill>
                      <a:prstDash val="solid"/>
                      <a:round/>
                      <a:headEnd type="none" w="med" len="med"/>
                      <a:tailEnd type="none" w="med" len="med"/>
                    </a:lnR>
                  </a:tcPr>
                </a:tc>
                <a:tc>
                  <a:txBody>
                    <a:bodyPr/>
                    <a:lstStyle/>
                    <a:p>
                      <a:pPr lvl="0" algn="r"/>
                      <a:r>
                        <a:rPr lang="en-US" sz="1400" dirty="0"/>
                        <a:t>25%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88949468"/>
                  </a:ext>
                </a:extLst>
              </a:tr>
            </a:tbl>
          </a:graphicData>
        </a:graphic>
      </p:graphicFrame>
      <p:sp>
        <p:nvSpPr>
          <p:cNvPr id="7" name="TextBox 6">
            <a:extLst>
              <a:ext uri="{FF2B5EF4-FFF2-40B4-BE49-F238E27FC236}">
                <a16:creationId xmlns:a16="http://schemas.microsoft.com/office/drawing/2014/main" id="{1901076E-A7A5-1B4D-BA50-4ADA8E27BA4C}"/>
              </a:ext>
            </a:extLst>
          </p:cNvPr>
          <p:cNvSpPr txBox="1"/>
          <p:nvPr/>
        </p:nvSpPr>
        <p:spPr>
          <a:xfrm>
            <a:off x="431800" y="1219200"/>
            <a:ext cx="5424173" cy="461665"/>
          </a:xfrm>
          <a:prstGeom prst="rect">
            <a:avLst/>
          </a:prstGeom>
          <a:noFill/>
        </p:spPr>
        <p:txBody>
          <a:bodyPr wrap="square" rtlCol="0">
            <a:spAutoFit/>
          </a:bodyPr>
          <a:lstStyle/>
          <a:p>
            <a:r>
              <a:rPr lang="en-US" b="1" dirty="0">
                <a:solidFill>
                  <a:schemeClr val="accent2"/>
                </a:solidFill>
              </a:rPr>
              <a:t>Former</a:t>
            </a:r>
            <a:r>
              <a:rPr lang="en-US" b="1" dirty="0"/>
              <a:t> Bonus Calculation (NPS)</a:t>
            </a:r>
          </a:p>
        </p:txBody>
      </p:sp>
      <p:sp>
        <p:nvSpPr>
          <p:cNvPr id="8" name="TextBox 7">
            <a:extLst>
              <a:ext uri="{FF2B5EF4-FFF2-40B4-BE49-F238E27FC236}">
                <a16:creationId xmlns:a16="http://schemas.microsoft.com/office/drawing/2014/main" id="{BEC66C0D-230A-0348-BF75-7172003A45CE}"/>
              </a:ext>
            </a:extLst>
          </p:cNvPr>
          <p:cNvSpPr txBox="1"/>
          <p:nvPr/>
        </p:nvSpPr>
        <p:spPr>
          <a:xfrm>
            <a:off x="6304913" y="1219200"/>
            <a:ext cx="5424173" cy="461665"/>
          </a:xfrm>
          <a:prstGeom prst="rect">
            <a:avLst/>
          </a:prstGeom>
          <a:noFill/>
        </p:spPr>
        <p:txBody>
          <a:bodyPr wrap="square" rtlCol="0">
            <a:spAutoFit/>
          </a:bodyPr>
          <a:lstStyle/>
          <a:p>
            <a:r>
              <a:rPr lang="en-US" b="1" dirty="0">
                <a:solidFill>
                  <a:schemeClr val="accent2"/>
                </a:solidFill>
              </a:rPr>
              <a:t>New</a:t>
            </a:r>
            <a:r>
              <a:rPr lang="en-US" b="1" dirty="0"/>
              <a:t> Bonus Calculation (CSAT)</a:t>
            </a:r>
          </a:p>
        </p:txBody>
      </p:sp>
      <p:sp>
        <p:nvSpPr>
          <p:cNvPr id="11" name="TextBox 10">
            <a:extLst>
              <a:ext uri="{FF2B5EF4-FFF2-40B4-BE49-F238E27FC236}">
                <a16:creationId xmlns:a16="http://schemas.microsoft.com/office/drawing/2014/main" id="{382E4C73-5B30-5440-9B0C-743893BBC598}"/>
              </a:ext>
            </a:extLst>
          </p:cNvPr>
          <p:cNvSpPr txBox="1"/>
          <p:nvPr/>
        </p:nvSpPr>
        <p:spPr>
          <a:xfrm>
            <a:off x="431800" y="1680865"/>
            <a:ext cx="5412690" cy="1077218"/>
          </a:xfrm>
          <a:prstGeom prst="rect">
            <a:avLst/>
          </a:prstGeom>
          <a:noFill/>
        </p:spPr>
        <p:txBody>
          <a:bodyPr wrap="square" rtlCol="0">
            <a:spAutoFit/>
          </a:bodyPr>
          <a:lstStyle/>
          <a:p>
            <a:r>
              <a:rPr lang="en-US" sz="1600" b="1" i="1" dirty="0"/>
              <a:t>Q</a:t>
            </a:r>
            <a:r>
              <a:rPr lang="en-US" sz="1600" i="1" dirty="0"/>
              <a:t>: If you were in charge of hiring </a:t>
            </a:r>
            <a:r>
              <a:rPr lang="en-US" sz="1600" i="1" dirty="0" err="1"/>
              <a:t>SolarMax's</a:t>
            </a:r>
            <a:r>
              <a:rPr lang="en-US" sz="1600" i="1" dirty="0"/>
              <a:t> SunPower Technicians, how likely would you be to hire the professional who came to your home today? (0 to 10)</a:t>
            </a:r>
          </a:p>
          <a:p>
            <a:r>
              <a:rPr lang="en-US" sz="1600" b="1" i="1" dirty="0"/>
              <a:t>Calculation</a:t>
            </a:r>
            <a:r>
              <a:rPr lang="en-US" sz="1600" i="1" dirty="0"/>
              <a:t>: # of promoters (9,10) - # of detractors (0-7)</a:t>
            </a:r>
          </a:p>
        </p:txBody>
      </p:sp>
      <p:sp>
        <p:nvSpPr>
          <p:cNvPr id="13" name="TextBox 12">
            <a:extLst>
              <a:ext uri="{FF2B5EF4-FFF2-40B4-BE49-F238E27FC236}">
                <a16:creationId xmlns:a16="http://schemas.microsoft.com/office/drawing/2014/main" id="{F2F9FED0-28FB-FF4D-A492-AB1600259AA6}"/>
              </a:ext>
            </a:extLst>
          </p:cNvPr>
          <p:cNvSpPr txBox="1"/>
          <p:nvPr/>
        </p:nvSpPr>
        <p:spPr>
          <a:xfrm>
            <a:off x="6335240" y="1680865"/>
            <a:ext cx="5412690" cy="830997"/>
          </a:xfrm>
          <a:prstGeom prst="rect">
            <a:avLst/>
          </a:prstGeom>
          <a:noFill/>
        </p:spPr>
        <p:txBody>
          <a:bodyPr wrap="square" rtlCol="0">
            <a:spAutoFit/>
          </a:bodyPr>
          <a:lstStyle/>
          <a:p>
            <a:r>
              <a:rPr lang="en-US" sz="1600" b="1" i="1" dirty="0"/>
              <a:t>Q</a:t>
            </a:r>
            <a:r>
              <a:rPr lang="en-US" sz="1600" i="1" dirty="0"/>
              <a:t>: Overall, how satisfied were you with the service/install you received today? (1 to 5)</a:t>
            </a:r>
          </a:p>
          <a:p>
            <a:r>
              <a:rPr lang="en-US" sz="1600" b="1" i="1" dirty="0"/>
              <a:t>Calculation</a:t>
            </a:r>
            <a:r>
              <a:rPr lang="en-US" sz="1600" i="1" dirty="0"/>
              <a:t>: Average</a:t>
            </a:r>
          </a:p>
        </p:txBody>
      </p:sp>
      <p:sp>
        <p:nvSpPr>
          <p:cNvPr id="16" name="TextBox 15">
            <a:extLst>
              <a:ext uri="{FF2B5EF4-FFF2-40B4-BE49-F238E27FC236}">
                <a16:creationId xmlns:a16="http://schemas.microsoft.com/office/drawing/2014/main" id="{4881B0BB-C83E-0041-A4DF-578529E080FC}"/>
              </a:ext>
            </a:extLst>
          </p:cNvPr>
          <p:cNvSpPr txBox="1"/>
          <p:nvPr/>
        </p:nvSpPr>
        <p:spPr>
          <a:xfrm>
            <a:off x="2533981" y="2928354"/>
            <a:ext cx="609600" cy="261610"/>
          </a:xfrm>
          <a:prstGeom prst="rect">
            <a:avLst/>
          </a:prstGeom>
          <a:noFill/>
        </p:spPr>
        <p:txBody>
          <a:bodyPr wrap="square" rtlCol="0">
            <a:spAutoFit/>
          </a:bodyPr>
          <a:lstStyle/>
          <a:p>
            <a:r>
              <a:rPr lang="en-US" sz="1100" dirty="0"/>
              <a:t>90%</a:t>
            </a:r>
          </a:p>
        </p:txBody>
      </p:sp>
      <p:sp>
        <p:nvSpPr>
          <p:cNvPr id="17" name="TextBox 16">
            <a:extLst>
              <a:ext uri="{FF2B5EF4-FFF2-40B4-BE49-F238E27FC236}">
                <a16:creationId xmlns:a16="http://schemas.microsoft.com/office/drawing/2014/main" id="{490578B0-4FAC-BC47-9344-D2717F2A0BC6}"/>
              </a:ext>
            </a:extLst>
          </p:cNvPr>
          <p:cNvSpPr txBox="1"/>
          <p:nvPr/>
        </p:nvSpPr>
        <p:spPr>
          <a:xfrm>
            <a:off x="2057400" y="2928354"/>
            <a:ext cx="609600" cy="261610"/>
          </a:xfrm>
          <a:prstGeom prst="rect">
            <a:avLst/>
          </a:prstGeom>
          <a:noFill/>
        </p:spPr>
        <p:txBody>
          <a:bodyPr wrap="square" rtlCol="0">
            <a:spAutoFit/>
          </a:bodyPr>
          <a:lstStyle/>
          <a:p>
            <a:r>
              <a:rPr lang="en-US" sz="1100" dirty="0"/>
              <a:t>75%</a:t>
            </a:r>
          </a:p>
        </p:txBody>
      </p:sp>
      <p:sp>
        <p:nvSpPr>
          <p:cNvPr id="18" name="TextBox 17">
            <a:extLst>
              <a:ext uri="{FF2B5EF4-FFF2-40B4-BE49-F238E27FC236}">
                <a16:creationId xmlns:a16="http://schemas.microsoft.com/office/drawing/2014/main" id="{F93C68C5-7339-994A-9598-1103FDDB1C0F}"/>
              </a:ext>
            </a:extLst>
          </p:cNvPr>
          <p:cNvSpPr txBox="1"/>
          <p:nvPr/>
        </p:nvSpPr>
        <p:spPr>
          <a:xfrm>
            <a:off x="1586658" y="2928354"/>
            <a:ext cx="609600" cy="261610"/>
          </a:xfrm>
          <a:prstGeom prst="rect">
            <a:avLst/>
          </a:prstGeom>
          <a:noFill/>
        </p:spPr>
        <p:txBody>
          <a:bodyPr wrap="square" rtlCol="0">
            <a:spAutoFit/>
          </a:bodyPr>
          <a:lstStyle/>
          <a:p>
            <a:r>
              <a:rPr lang="en-US" sz="1100" dirty="0"/>
              <a:t>50%</a:t>
            </a:r>
          </a:p>
        </p:txBody>
      </p:sp>
      <p:sp>
        <p:nvSpPr>
          <p:cNvPr id="19" name="TextBox 18">
            <a:extLst>
              <a:ext uri="{FF2B5EF4-FFF2-40B4-BE49-F238E27FC236}">
                <a16:creationId xmlns:a16="http://schemas.microsoft.com/office/drawing/2014/main" id="{A5F5C71A-F8A6-5E4F-8124-812BAD853DC6}"/>
              </a:ext>
            </a:extLst>
          </p:cNvPr>
          <p:cNvSpPr txBox="1"/>
          <p:nvPr/>
        </p:nvSpPr>
        <p:spPr>
          <a:xfrm>
            <a:off x="690592" y="2937756"/>
            <a:ext cx="838200" cy="261610"/>
          </a:xfrm>
          <a:prstGeom prst="rect">
            <a:avLst/>
          </a:prstGeom>
          <a:noFill/>
        </p:spPr>
        <p:txBody>
          <a:bodyPr wrap="square" rtlCol="0">
            <a:spAutoFit/>
          </a:bodyPr>
          <a:lstStyle/>
          <a:p>
            <a:r>
              <a:rPr lang="en-US" sz="1100" dirty="0"/>
              <a:t>&lt;25%</a:t>
            </a:r>
          </a:p>
        </p:txBody>
      </p:sp>
      <p:sp>
        <p:nvSpPr>
          <p:cNvPr id="20" name="TextBox 19">
            <a:extLst>
              <a:ext uri="{FF2B5EF4-FFF2-40B4-BE49-F238E27FC236}">
                <a16:creationId xmlns:a16="http://schemas.microsoft.com/office/drawing/2014/main" id="{9B23295B-1F75-2B4B-889D-ED517A019257}"/>
              </a:ext>
            </a:extLst>
          </p:cNvPr>
          <p:cNvSpPr txBox="1"/>
          <p:nvPr/>
        </p:nvSpPr>
        <p:spPr>
          <a:xfrm>
            <a:off x="1232742" y="2957643"/>
            <a:ext cx="609600" cy="215444"/>
          </a:xfrm>
          <a:prstGeom prst="rect">
            <a:avLst/>
          </a:prstGeom>
          <a:noFill/>
        </p:spPr>
        <p:txBody>
          <a:bodyPr wrap="square" rtlCol="0">
            <a:spAutoFit/>
          </a:bodyPr>
          <a:lstStyle/>
          <a:p>
            <a:r>
              <a:rPr lang="en-US" sz="800" dirty="0"/>
              <a:t>25%</a:t>
            </a:r>
          </a:p>
        </p:txBody>
      </p:sp>
      <p:sp>
        <p:nvSpPr>
          <p:cNvPr id="21" name="TextBox 20">
            <a:extLst>
              <a:ext uri="{FF2B5EF4-FFF2-40B4-BE49-F238E27FC236}">
                <a16:creationId xmlns:a16="http://schemas.microsoft.com/office/drawing/2014/main" id="{8C61B96C-B656-5C4A-B6AD-FB59B6878A37}"/>
              </a:ext>
            </a:extLst>
          </p:cNvPr>
          <p:cNvSpPr txBox="1"/>
          <p:nvPr/>
        </p:nvSpPr>
        <p:spPr>
          <a:xfrm>
            <a:off x="4572000" y="6135476"/>
            <a:ext cx="1098649" cy="276999"/>
          </a:xfrm>
          <a:prstGeom prst="rect">
            <a:avLst/>
          </a:prstGeom>
          <a:noFill/>
        </p:spPr>
        <p:txBody>
          <a:bodyPr wrap="square" rtlCol="0">
            <a:spAutoFit/>
          </a:bodyPr>
          <a:lstStyle/>
          <a:p>
            <a:pPr algn="r"/>
            <a:r>
              <a:rPr lang="en-US" sz="1200" dirty="0"/>
              <a:t>NPS</a:t>
            </a:r>
          </a:p>
        </p:txBody>
      </p:sp>
      <p:pic>
        <p:nvPicPr>
          <p:cNvPr id="24" name="Picture 23">
            <a:extLst>
              <a:ext uri="{FF2B5EF4-FFF2-40B4-BE49-F238E27FC236}">
                <a16:creationId xmlns:a16="http://schemas.microsoft.com/office/drawing/2014/main" id="{855F4502-7C37-924E-9A1D-95E9F43D258A}"/>
              </a:ext>
            </a:extLst>
          </p:cNvPr>
          <p:cNvPicPr>
            <a:picLocks noChangeAspect="1"/>
          </p:cNvPicPr>
          <p:nvPr/>
        </p:nvPicPr>
        <p:blipFill>
          <a:blip r:embed="rId3"/>
          <a:stretch>
            <a:fillRect/>
          </a:stretch>
        </p:blipFill>
        <p:spPr>
          <a:xfrm>
            <a:off x="6288999" y="2903528"/>
            <a:ext cx="5388545" cy="3412746"/>
          </a:xfrm>
          <a:prstGeom prst="rect">
            <a:avLst/>
          </a:prstGeom>
        </p:spPr>
      </p:pic>
      <p:sp>
        <p:nvSpPr>
          <p:cNvPr id="25" name="TextBox 24">
            <a:extLst>
              <a:ext uri="{FF2B5EF4-FFF2-40B4-BE49-F238E27FC236}">
                <a16:creationId xmlns:a16="http://schemas.microsoft.com/office/drawing/2014/main" id="{11F91264-472C-3548-83DC-E4820CA41B38}"/>
              </a:ext>
            </a:extLst>
          </p:cNvPr>
          <p:cNvSpPr txBox="1"/>
          <p:nvPr/>
        </p:nvSpPr>
        <p:spPr>
          <a:xfrm>
            <a:off x="10376725" y="6135476"/>
            <a:ext cx="1098649" cy="276999"/>
          </a:xfrm>
          <a:prstGeom prst="rect">
            <a:avLst/>
          </a:prstGeom>
          <a:noFill/>
        </p:spPr>
        <p:txBody>
          <a:bodyPr wrap="square" rtlCol="0">
            <a:spAutoFit/>
          </a:bodyPr>
          <a:lstStyle/>
          <a:p>
            <a:pPr algn="r"/>
            <a:r>
              <a:rPr lang="en-US" sz="1200" dirty="0"/>
              <a:t>CSAT</a:t>
            </a:r>
          </a:p>
        </p:txBody>
      </p:sp>
      <p:sp>
        <p:nvSpPr>
          <p:cNvPr id="26" name="TextBox 25">
            <a:extLst>
              <a:ext uri="{FF2B5EF4-FFF2-40B4-BE49-F238E27FC236}">
                <a16:creationId xmlns:a16="http://schemas.microsoft.com/office/drawing/2014/main" id="{EB689AC3-A280-6F46-8E53-E3804AA1AA6E}"/>
              </a:ext>
            </a:extLst>
          </p:cNvPr>
          <p:cNvSpPr txBox="1"/>
          <p:nvPr/>
        </p:nvSpPr>
        <p:spPr>
          <a:xfrm>
            <a:off x="11275045" y="2916802"/>
            <a:ext cx="609600" cy="246221"/>
          </a:xfrm>
          <a:prstGeom prst="rect">
            <a:avLst/>
          </a:prstGeom>
          <a:noFill/>
        </p:spPr>
        <p:txBody>
          <a:bodyPr wrap="square" rtlCol="0">
            <a:spAutoFit/>
          </a:bodyPr>
          <a:lstStyle/>
          <a:p>
            <a:r>
              <a:rPr lang="en-US" sz="1000" dirty="0"/>
              <a:t>90%</a:t>
            </a:r>
          </a:p>
        </p:txBody>
      </p:sp>
      <p:sp>
        <p:nvSpPr>
          <p:cNvPr id="27" name="TextBox 26">
            <a:extLst>
              <a:ext uri="{FF2B5EF4-FFF2-40B4-BE49-F238E27FC236}">
                <a16:creationId xmlns:a16="http://schemas.microsoft.com/office/drawing/2014/main" id="{88F8B621-BBF4-0B40-8A8C-83213BA2084F}"/>
              </a:ext>
            </a:extLst>
          </p:cNvPr>
          <p:cNvSpPr txBox="1"/>
          <p:nvPr/>
        </p:nvSpPr>
        <p:spPr>
          <a:xfrm>
            <a:off x="10971571" y="2916801"/>
            <a:ext cx="609600" cy="246221"/>
          </a:xfrm>
          <a:prstGeom prst="rect">
            <a:avLst/>
          </a:prstGeom>
          <a:noFill/>
        </p:spPr>
        <p:txBody>
          <a:bodyPr wrap="square" rtlCol="0">
            <a:spAutoFit/>
          </a:bodyPr>
          <a:lstStyle/>
          <a:p>
            <a:r>
              <a:rPr lang="en-US" sz="1000" dirty="0"/>
              <a:t>75%</a:t>
            </a:r>
          </a:p>
        </p:txBody>
      </p:sp>
      <p:sp>
        <p:nvSpPr>
          <p:cNvPr id="28" name="TextBox 27">
            <a:extLst>
              <a:ext uri="{FF2B5EF4-FFF2-40B4-BE49-F238E27FC236}">
                <a16:creationId xmlns:a16="http://schemas.microsoft.com/office/drawing/2014/main" id="{95957D21-0669-7B4E-B4CE-58C2FB1163DD}"/>
              </a:ext>
            </a:extLst>
          </p:cNvPr>
          <p:cNvSpPr txBox="1"/>
          <p:nvPr/>
        </p:nvSpPr>
        <p:spPr>
          <a:xfrm>
            <a:off x="10706912" y="2916800"/>
            <a:ext cx="529317" cy="215444"/>
          </a:xfrm>
          <a:prstGeom prst="rect">
            <a:avLst/>
          </a:prstGeom>
          <a:noFill/>
        </p:spPr>
        <p:txBody>
          <a:bodyPr wrap="square" rtlCol="0">
            <a:spAutoFit/>
          </a:bodyPr>
          <a:lstStyle/>
          <a:p>
            <a:r>
              <a:rPr lang="en-US" sz="800" dirty="0"/>
              <a:t>50%</a:t>
            </a:r>
          </a:p>
        </p:txBody>
      </p:sp>
      <p:sp>
        <p:nvSpPr>
          <p:cNvPr id="29" name="TextBox 28">
            <a:extLst>
              <a:ext uri="{FF2B5EF4-FFF2-40B4-BE49-F238E27FC236}">
                <a16:creationId xmlns:a16="http://schemas.microsoft.com/office/drawing/2014/main" id="{D996D02C-1A74-BD4F-9394-30CB72CAF672}"/>
              </a:ext>
            </a:extLst>
          </p:cNvPr>
          <p:cNvSpPr txBox="1"/>
          <p:nvPr/>
        </p:nvSpPr>
        <p:spPr>
          <a:xfrm>
            <a:off x="9998337" y="2924979"/>
            <a:ext cx="838200" cy="246221"/>
          </a:xfrm>
          <a:prstGeom prst="rect">
            <a:avLst/>
          </a:prstGeom>
          <a:noFill/>
        </p:spPr>
        <p:txBody>
          <a:bodyPr wrap="square" rtlCol="0">
            <a:spAutoFit/>
          </a:bodyPr>
          <a:lstStyle/>
          <a:p>
            <a:r>
              <a:rPr lang="en-US" sz="1000" dirty="0"/>
              <a:t>&lt;25%</a:t>
            </a:r>
          </a:p>
        </p:txBody>
      </p:sp>
      <p:sp>
        <p:nvSpPr>
          <p:cNvPr id="30" name="TextBox 29">
            <a:extLst>
              <a:ext uri="{FF2B5EF4-FFF2-40B4-BE49-F238E27FC236}">
                <a16:creationId xmlns:a16="http://schemas.microsoft.com/office/drawing/2014/main" id="{0120FA55-9980-CA42-8397-88DFB8FDCD4C}"/>
              </a:ext>
            </a:extLst>
          </p:cNvPr>
          <p:cNvSpPr txBox="1"/>
          <p:nvPr/>
        </p:nvSpPr>
        <p:spPr>
          <a:xfrm>
            <a:off x="10402112" y="2918451"/>
            <a:ext cx="609600" cy="246221"/>
          </a:xfrm>
          <a:prstGeom prst="rect">
            <a:avLst/>
          </a:prstGeom>
          <a:noFill/>
        </p:spPr>
        <p:txBody>
          <a:bodyPr wrap="square" rtlCol="0">
            <a:spAutoFit/>
          </a:bodyPr>
          <a:lstStyle/>
          <a:p>
            <a:r>
              <a:rPr lang="en-US" sz="1000" dirty="0"/>
              <a:t>25%</a:t>
            </a:r>
          </a:p>
        </p:txBody>
      </p:sp>
      <p:graphicFrame>
        <p:nvGraphicFramePr>
          <p:cNvPr id="31" name="Table 22">
            <a:extLst>
              <a:ext uri="{FF2B5EF4-FFF2-40B4-BE49-F238E27FC236}">
                <a16:creationId xmlns:a16="http://schemas.microsoft.com/office/drawing/2014/main" id="{D05AB80E-C00D-434B-8505-2310636D487B}"/>
              </a:ext>
            </a:extLst>
          </p:cNvPr>
          <p:cNvGraphicFramePr>
            <a:graphicFrameLocks/>
          </p:cNvGraphicFramePr>
          <p:nvPr>
            <p:extLst>
              <p:ext uri="{D42A27DB-BD31-4B8C-83A1-F6EECF244321}">
                <p14:modId xmlns:p14="http://schemas.microsoft.com/office/powerpoint/2010/main" val="646477223"/>
              </p:ext>
            </p:extLst>
          </p:nvPr>
        </p:nvGraphicFramePr>
        <p:xfrm>
          <a:off x="6448534" y="3091927"/>
          <a:ext cx="2171532" cy="1996440"/>
        </p:xfrm>
        <a:graphic>
          <a:graphicData uri="http://schemas.openxmlformats.org/drawingml/2006/table">
            <a:tbl>
              <a:tblPr firstRow="1" bandRow="1">
                <a:tableStyleId>{2D5ABB26-0587-4C30-8999-92F81FD0307C}</a:tableStyleId>
              </a:tblPr>
              <a:tblGrid>
                <a:gridCol w="1048872">
                  <a:extLst>
                    <a:ext uri="{9D8B030D-6E8A-4147-A177-3AD203B41FA5}">
                      <a16:colId xmlns:a16="http://schemas.microsoft.com/office/drawing/2014/main" val="2335685700"/>
                    </a:ext>
                  </a:extLst>
                </a:gridCol>
                <a:gridCol w="1122660">
                  <a:extLst>
                    <a:ext uri="{9D8B030D-6E8A-4147-A177-3AD203B41FA5}">
                      <a16:colId xmlns:a16="http://schemas.microsoft.com/office/drawing/2014/main" val="2145004272"/>
                    </a:ext>
                  </a:extLst>
                </a:gridCol>
              </a:tblGrid>
              <a:tr h="447759">
                <a:tc>
                  <a:txBody>
                    <a:bodyPr/>
                    <a:lstStyle/>
                    <a:p>
                      <a:pPr algn="ctr"/>
                      <a:r>
                        <a:rPr lang="en-US" sz="1400" b="1" dirty="0"/>
                        <a:t>Quantile</a:t>
                      </a:r>
                    </a:p>
                    <a:p>
                      <a:pPr algn="ctr"/>
                      <a:r>
                        <a:rPr lang="en-US" sz="1100" b="1" i="1" dirty="0"/>
                        <a:t>(Ranking %)</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t>Bonus </a:t>
                      </a:r>
                    </a:p>
                    <a:p>
                      <a:pPr algn="ctr"/>
                      <a:r>
                        <a:rPr lang="en-US" sz="1100" b="1" i="1" dirty="0"/>
                        <a:t>(% of Pay)</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83764"/>
                  </a:ext>
                </a:extLst>
              </a:tr>
              <a:tr h="302012">
                <a:tc>
                  <a:txBody>
                    <a:bodyPr/>
                    <a:lstStyle/>
                    <a:p>
                      <a:pPr lvl="0" algn="r"/>
                      <a:r>
                        <a:rPr lang="en-US" sz="1400" dirty="0"/>
                        <a:t>&lt;25%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lvl="0" algn="r"/>
                      <a:r>
                        <a:rPr lang="en-US" sz="1400" dirty="0"/>
                        <a:t>No bonus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5279625"/>
                  </a:ext>
                </a:extLst>
              </a:tr>
              <a:tr h="302012">
                <a:tc>
                  <a:txBody>
                    <a:bodyPr/>
                    <a:lstStyle/>
                    <a:p>
                      <a:pPr lvl="0" algn="r"/>
                      <a:r>
                        <a:rPr lang="en-US" sz="1400" dirty="0"/>
                        <a:t>25% (4.2)</a:t>
                      </a:r>
                    </a:p>
                  </a:txBody>
                  <a:tcPr>
                    <a:lnR w="12700" cap="flat" cmpd="sng" algn="ctr">
                      <a:solidFill>
                        <a:schemeClr val="tx1"/>
                      </a:solidFill>
                      <a:prstDash val="solid"/>
                      <a:round/>
                      <a:headEnd type="none" w="med" len="med"/>
                      <a:tailEnd type="none" w="med" len="med"/>
                    </a:lnR>
                  </a:tcPr>
                </a:tc>
                <a:tc>
                  <a:txBody>
                    <a:bodyPr/>
                    <a:lstStyle/>
                    <a:p>
                      <a:pPr lvl="0" algn="r"/>
                      <a:r>
                        <a:rPr lang="en-US" sz="1400" dirty="0"/>
                        <a:t>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71092971"/>
                  </a:ext>
                </a:extLst>
              </a:tr>
              <a:tr h="302012">
                <a:tc>
                  <a:txBody>
                    <a:bodyPr/>
                    <a:lstStyle/>
                    <a:p>
                      <a:pPr lvl="0" algn="r"/>
                      <a:r>
                        <a:rPr lang="en-US" sz="1400" dirty="0"/>
                        <a:t>50% (4.5)</a:t>
                      </a:r>
                    </a:p>
                  </a:txBody>
                  <a:tcPr>
                    <a:lnR w="12700" cap="flat" cmpd="sng" algn="ctr">
                      <a:solidFill>
                        <a:schemeClr val="tx1"/>
                      </a:solidFill>
                      <a:prstDash val="solid"/>
                      <a:round/>
                      <a:headEnd type="none" w="med" len="med"/>
                      <a:tailEnd type="none" w="med" len="med"/>
                    </a:lnR>
                  </a:tcPr>
                </a:tc>
                <a:tc>
                  <a:txBody>
                    <a:bodyPr/>
                    <a:lstStyle/>
                    <a:p>
                      <a:pPr lvl="0" algn="r"/>
                      <a:r>
                        <a:rPr lang="en-US" sz="1400" dirty="0"/>
                        <a:t>10%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71268413"/>
                  </a:ext>
                </a:extLst>
              </a:tr>
              <a:tr h="302012">
                <a:tc>
                  <a:txBody>
                    <a:bodyPr/>
                    <a:lstStyle/>
                    <a:p>
                      <a:pPr lvl="0" algn="r"/>
                      <a:r>
                        <a:rPr lang="en-US" sz="1400" dirty="0"/>
                        <a:t>75% (4.7)</a:t>
                      </a:r>
                    </a:p>
                  </a:txBody>
                  <a:tcPr>
                    <a:lnR w="12700" cap="flat" cmpd="sng" algn="ctr">
                      <a:solidFill>
                        <a:schemeClr val="tx1"/>
                      </a:solidFill>
                      <a:prstDash val="solid"/>
                      <a:round/>
                      <a:headEnd type="none" w="med" len="med"/>
                      <a:tailEnd type="none" w="med" len="med"/>
                    </a:lnR>
                  </a:tcPr>
                </a:tc>
                <a:tc>
                  <a:txBody>
                    <a:bodyPr/>
                    <a:lstStyle/>
                    <a:p>
                      <a:pPr lvl="0" algn="r"/>
                      <a:r>
                        <a:rPr lang="en-US" sz="1400" dirty="0"/>
                        <a:t>15%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21483707"/>
                  </a:ext>
                </a:extLst>
              </a:tr>
              <a:tr h="302012">
                <a:tc>
                  <a:txBody>
                    <a:bodyPr/>
                    <a:lstStyle/>
                    <a:p>
                      <a:pPr lvl="0" algn="r"/>
                      <a:r>
                        <a:rPr lang="en-US" sz="1400" dirty="0"/>
                        <a:t>90% (5)</a:t>
                      </a:r>
                    </a:p>
                  </a:txBody>
                  <a:tcPr>
                    <a:lnR w="12700" cap="flat" cmpd="sng" algn="ctr">
                      <a:solidFill>
                        <a:schemeClr val="tx1"/>
                      </a:solidFill>
                      <a:prstDash val="solid"/>
                      <a:round/>
                      <a:headEnd type="none" w="med" len="med"/>
                      <a:tailEnd type="none" w="med" len="med"/>
                    </a:lnR>
                  </a:tcPr>
                </a:tc>
                <a:tc>
                  <a:txBody>
                    <a:bodyPr/>
                    <a:lstStyle/>
                    <a:p>
                      <a:pPr lvl="0" algn="r"/>
                      <a:r>
                        <a:rPr lang="en-US" sz="1400" dirty="0"/>
                        <a:t>25%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88949468"/>
                  </a:ext>
                </a:extLst>
              </a:tr>
            </a:tbl>
          </a:graphicData>
        </a:graphic>
      </p:graphicFrame>
      <p:cxnSp>
        <p:nvCxnSpPr>
          <p:cNvPr id="33" name="Straight Connector 32">
            <a:extLst>
              <a:ext uri="{FF2B5EF4-FFF2-40B4-BE49-F238E27FC236}">
                <a16:creationId xmlns:a16="http://schemas.microsoft.com/office/drawing/2014/main" id="{37E6E366-38FD-0B40-8CB1-E35B4237B2EB}"/>
              </a:ext>
            </a:extLst>
          </p:cNvPr>
          <p:cNvCxnSpPr/>
          <p:nvPr/>
        </p:nvCxnSpPr>
        <p:spPr>
          <a:xfrm>
            <a:off x="6096000" y="1295400"/>
            <a:ext cx="0" cy="5237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254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C617-6BFD-7D46-BCFD-6BBEF4346478}"/>
              </a:ext>
            </a:extLst>
          </p:cNvPr>
          <p:cNvSpPr>
            <a:spLocks noGrp="1"/>
          </p:cNvSpPr>
          <p:nvPr>
            <p:ph type="title"/>
          </p:nvPr>
        </p:nvSpPr>
        <p:spPr/>
        <p:txBody>
          <a:bodyPr/>
          <a:lstStyle/>
          <a:p>
            <a:r>
              <a:rPr lang="en-US" dirty="0"/>
              <a:t>Sharing of Personal </a:t>
            </a:r>
            <a:r>
              <a:rPr lang="en-US" dirty="0" err="1"/>
              <a:t>Vizzes</a:t>
            </a:r>
            <a:endParaRPr lang="en-US" dirty="0"/>
          </a:p>
        </p:txBody>
      </p:sp>
      <p:sp>
        <p:nvSpPr>
          <p:cNvPr id="3" name="Slide Number Placeholder 2">
            <a:extLst>
              <a:ext uri="{FF2B5EF4-FFF2-40B4-BE49-F238E27FC236}">
                <a16:creationId xmlns:a16="http://schemas.microsoft.com/office/drawing/2014/main" id="{F11A1DA4-848C-F144-AC77-DB03195AA51D}"/>
              </a:ext>
            </a:extLst>
          </p:cNvPr>
          <p:cNvSpPr>
            <a:spLocks noGrp="1"/>
          </p:cNvSpPr>
          <p:nvPr>
            <p:ph type="sldNum" sz="quarter" idx="10"/>
          </p:nvPr>
        </p:nvSpPr>
        <p:spPr/>
        <p:txBody>
          <a:bodyPr/>
          <a:lstStyle/>
          <a:p>
            <a:fld id="{C0D6EFB9-9230-4B7B-84CF-BF17657CE3F9}" type="slidenum">
              <a:rPr lang="en-US" smtClean="0"/>
              <a:t>8</a:t>
            </a:fld>
            <a:endParaRPr lang="en-US"/>
          </a:p>
        </p:txBody>
      </p:sp>
      <p:sp>
        <p:nvSpPr>
          <p:cNvPr id="4" name="Footer Placeholder 3">
            <a:extLst>
              <a:ext uri="{FF2B5EF4-FFF2-40B4-BE49-F238E27FC236}">
                <a16:creationId xmlns:a16="http://schemas.microsoft.com/office/drawing/2014/main" id="{140727E6-728D-D742-978A-8071765E1363}"/>
              </a:ext>
            </a:extLst>
          </p:cNvPr>
          <p:cNvSpPr>
            <a:spLocks noGrp="1"/>
          </p:cNvSpPr>
          <p:nvPr>
            <p:ph type="ftr" sz="quarter" idx="3"/>
          </p:nvPr>
        </p:nvSpPr>
        <p:spPr/>
        <p:txBody>
          <a:bodyPr/>
          <a:lstStyle/>
          <a:p>
            <a:r>
              <a:rPr lang="en-US"/>
              <a:t>SOURCE:</a:t>
            </a:r>
            <a:endParaRPr lang="en-US" dirty="0"/>
          </a:p>
        </p:txBody>
      </p:sp>
    </p:spTree>
    <p:extLst>
      <p:ext uri="{BB962C8B-B14F-4D97-AF65-F5344CB8AC3E}">
        <p14:creationId xmlns:p14="http://schemas.microsoft.com/office/powerpoint/2010/main" val="1106187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71E-09A4-8A4C-A64A-4E1BBEF60519}"/>
              </a:ext>
            </a:extLst>
          </p:cNvPr>
          <p:cNvSpPr>
            <a:spLocks noGrp="1"/>
          </p:cNvSpPr>
          <p:nvPr>
            <p:ph type="title"/>
          </p:nvPr>
        </p:nvSpPr>
        <p:spPr/>
        <p:txBody>
          <a:bodyPr/>
          <a:lstStyle/>
          <a:p>
            <a:r>
              <a:rPr lang="en-US" dirty="0"/>
              <a:t>R Overview</a:t>
            </a:r>
          </a:p>
        </p:txBody>
      </p:sp>
    </p:spTree>
    <p:extLst>
      <p:ext uri="{BB962C8B-B14F-4D97-AF65-F5344CB8AC3E}">
        <p14:creationId xmlns:p14="http://schemas.microsoft.com/office/powerpoint/2010/main" val="3918827694"/>
      </p:ext>
    </p:extLst>
  </p:cSld>
  <p:clrMapOvr>
    <a:masterClrMapping/>
  </p:clrMapOvr>
</p:sld>
</file>

<file path=ppt/theme/theme1.xml><?xml version="1.0" encoding="utf-8"?>
<a:theme xmlns:a="http://schemas.openxmlformats.org/drawingml/2006/main" name="2_Office Theme">
  <a:themeElements>
    <a:clrScheme name="Jeff's Blue and Gold">
      <a:dk1>
        <a:srgbClr val="5F5F5F"/>
      </a:dk1>
      <a:lt1>
        <a:srgbClr val="F8F8F8"/>
      </a:lt1>
      <a:dk2>
        <a:srgbClr val="292929"/>
      </a:dk2>
      <a:lt2>
        <a:srgbClr val="B2B2B2"/>
      </a:lt2>
      <a:accent1>
        <a:srgbClr val="4D4D4D"/>
      </a:accent1>
      <a:accent2>
        <a:srgbClr val="000099"/>
      </a:accent2>
      <a:accent3>
        <a:srgbClr val="DBD400"/>
      </a:accent3>
      <a:accent4>
        <a:srgbClr val="530093"/>
      </a:accent4>
      <a:accent5>
        <a:srgbClr val="DBA400"/>
      </a:accent5>
      <a:accent6>
        <a:srgbClr val="777777"/>
      </a:accent6>
      <a:hlink>
        <a:srgbClr val="0000EE"/>
      </a:hlink>
      <a:folHlink>
        <a:srgbClr val="551A8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Presentation1" id="{E8E13485-39BB-6D44-A7B3-F8954A06E024}" vid="{C1617574-1BFE-0246-9F7B-D2AD901668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2_Office Theme</Template>
  <TotalTime>688</TotalTime>
  <Words>789</Words>
  <Application>Microsoft Macintosh PowerPoint</Application>
  <PresentationFormat>Widescreen</PresentationFormat>
  <Paragraphs>151</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Calibri</vt:lpstr>
      <vt:lpstr>Arial</vt:lpstr>
      <vt:lpstr>2_Office Theme</vt:lpstr>
      <vt:lpstr>Stat 495r – Presenting Data</vt:lpstr>
      <vt:lpstr>Data Viz #1</vt:lpstr>
      <vt:lpstr>Data Viz #1</vt:lpstr>
      <vt:lpstr>Data Viz #1</vt:lpstr>
      <vt:lpstr>Quote of the Week</vt:lpstr>
      <vt:lpstr>Homework 4 and 5</vt:lpstr>
      <vt:lpstr>Moving forward, quarterly commissions will be based off of customer responses to the satisfaction question instead of the NPS question</vt:lpstr>
      <vt:lpstr>Sharing of Personal Vizzes</vt:lpstr>
      <vt:lpstr>R Overview</vt:lpstr>
      <vt:lpstr>R is statistical programming language used often by data scientists for analysis, modeling and visualization</vt:lpstr>
      <vt:lpstr>Review</vt:lpstr>
      <vt:lpstr>ggplot</vt:lpstr>
      <vt:lpstr>Key Takeaways</vt:lpstr>
      <vt:lpstr>PowerPoint Presentation</vt:lpstr>
      <vt:lpstr>Things to do</vt:lpstr>
      <vt:lpstr>Activity</vt:lpstr>
      <vt:lpstr>Activity</vt:lpstr>
      <vt:lpstr>Homework</vt:lpstr>
      <vt:lpstr>Homework 1</vt:lpstr>
      <vt:lpstr>Homework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495r – Presenting Data</dc:title>
  <dc:creator>Microsoft Office User</dc:creator>
  <cp:lastModifiedBy>Microsoft Office User</cp:lastModifiedBy>
  <cp:revision>17</cp:revision>
  <dcterms:created xsi:type="dcterms:W3CDTF">2020-10-07T12:45:32Z</dcterms:created>
  <dcterms:modified xsi:type="dcterms:W3CDTF">2020-10-08T00:22:06Z</dcterms:modified>
</cp:coreProperties>
</file>